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</p:sldMasterIdLst>
  <p:notesMasterIdLst>
    <p:notesMasterId r:id="rId48"/>
  </p:notesMasterIdLst>
  <p:handoutMasterIdLst>
    <p:handoutMasterId r:id="rId49"/>
  </p:handoutMasterIdLst>
  <p:sldIdLst>
    <p:sldId id="321" r:id="rId5"/>
    <p:sldId id="322" r:id="rId6"/>
    <p:sldId id="342" r:id="rId7"/>
    <p:sldId id="316" r:id="rId8"/>
    <p:sldId id="351" r:id="rId9"/>
    <p:sldId id="324" r:id="rId10"/>
    <p:sldId id="320" r:id="rId11"/>
    <p:sldId id="325" r:id="rId12"/>
    <p:sldId id="326" r:id="rId13"/>
    <p:sldId id="265" r:id="rId14"/>
    <p:sldId id="354" r:id="rId15"/>
    <p:sldId id="343" r:id="rId16"/>
    <p:sldId id="355" r:id="rId17"/>
    <p:sldId id="327" r:id="rId18"/>
    <p:sldId id="318" r:id="rId19"/>
    <p:sldId id="328" r:id="rId20"/>
    <p:sldId id="358" r:id="rId21"/>
    <p:sldId id="329" r:id="rId22"/>
    <p:sldId id="356" r:id="rId23"/>
    <p:sldId id="357" r:id="rId24"/>
    <p:sldId id="330" r:id="rId25"/>
    <p:sldId id="312" r:id="rId26"/>
    <p:sldId id="331" r:id="rId27"/>
    <p:sldId id="359" r:id="rId28"/>
    <p:sldId id="332" r:id="rId29"/>
    <p:sldId id="362" r:id="rId30"/>
    <p:sldId id="360" r:id="rId31"/>
    <p:sldId id="361" r:id="rId32"/>
    <p:sldId id="333" r:id="rId33"/>
    <p:sldId id="334" r:id="rId34"/>
    <p:sldId id="366" r:id="rId35"/>
    <p:sldId id="335" r:id="rId36"/>
    <p:sldId id="363" r:id="rId37"/>
    <p:sldId id="365" r:id="rId38"/>
    <p:sldId id="352" r:id="rId39"/>
    <p:sldId id="349" r:id="rId40"/>
    <p:sldId id="336" r:id="rId41"/>
    <p:sldId id="337" r:id="rId42"/>
    <p:sldId id="338" r:id="rId43"/>
    <p:sldId id="339" r:id="rId44"/>
    <p:sldId id="340" r:id="rId45"/>
    <p:sldId id="341" r:id="rId46"/>
    <p:sldId id="311" r:id="rId47"/>
  </p:sldIdLst>
  <p:sldSz cx="12188825" cy="6858000"/>
  <p:notesSz cx="6858000" cy="9144000"/>
  <p:custDataLst>
    <p:tags r:id="rId50"/>
  </p:custDataLst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736" autoAdjust="0"/>
    <p:restoredTop sz="94629" autoAdjust="0"/>
  </p:normalViewPr>
  <p:slideViewPr>
    <p:cSldViewPr showGuides="1">
      <p:cViewPr varScale="1">
        <p:scale>
          <a:sx n="117" d="100"/>
          <a:sy n="117" d="100"/>
        </p:scale>
        <p:origin x="-540" y="-102"/>
      </p:cViewPr>
      <p:guideLst>
        <p:guide orient="horz" pos="2160"/>
        <p:guide pos="38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90" d="100"/>
          <a:sy n="90" d="100"/>
        </p:scale>
        <p:origin x="377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tags" Target="tags/tag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верхне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868A5074-CE0D-4554-A997-CC9160940530}" type="datetime1">
              <a:rPr lang="ru-RU" smtClean="0"/>
              <a:pPr algn="r" rtl="0"/>
              <a:t>16.03.2020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D9F912AB-2776-42F2-A957-313FC7EFEDB9}" type="slidenum">
              <a:rPr lang="ru-RU" smtClean="0"/>
              <a:pPr algn="r"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20657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верхне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/>
            </a:lvl1pPr>
          </a:lstStyle>
          <a:p>
            <a:fld id="{4AE0CC78-488A-4892-9E55-EA2E7FA7AD95}" type="datetime1">
              <a:rPr lang="ru-RU" smtClean="0"/>
              <a:pPr/>
              <a:t>16.03.2020</a:t>
            </a:fld>
            <a:endParaRPr lang="ru-RU" dirty="0"/>
          </a:p>
        </p:txBody>
      </p:sp>
      <p:sp>
        <p:nvSpPr>
          <p:cNvPr id="4" name="Образ слайда 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dirty="0"/>
          </a:p>
        </p:txBody>
      </p:sp>
      <p:sp>
        <p:nvSpPr>
          <p:cNvPr id="5" name="Заполнитель заметок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dirty="0" smtClean="0"/>
              <a:t>Образец текста</a:t>
            </a:r>
          </a:p>
          <a:p>
            <a:pPr lvl="1" rtl="0"/>
            <a:r>
              <a:rPr lang="ru-RU" dirty="0" smtClean="0"/>
              <a:t>Второй уровень</a:t>
            </a:r>
          </a:p>
          <a:p>
            <a:pPr lvl="2" rtl="0"/>
            <a:r>
              <a:rPr lang="ru-RU" dirty="0" smtClean="0"/>
              <a:t>Третий уровень</a:t>
            </a:r>
          </a:p>
          <a:p>
            <a:pPr lvl="3" rtl="0"/>
            <a:r>
              <a:rPr lang="ru-RU" dirty="0" smtClean="0"/>
              <a:t>Четвертый уровень</a:t>
            </a:r>
          </a:p>
          <a:p>
            <a:pPr lvl="4" rtl="0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Заполнитель нижне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/>
            </a:lvl1pPr>
          </a:lstStyle>
          <a:p>
            <a:fld id="{F93199CD-3E1B-4AE6-990F-76F925F5EA9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6579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65214" y="1828800"/>
            <a:ext cx="8229600" cy="2895600"/>
          </a:xfrm>
        </p:spPr>
        <p:txBody>
          <a:bodyPr rtlCol="0" anchor="b">
            <a:normAutofit/>
          </a:bodyPr>
          <a:lstStyle>
            <a:lvl1pPr algn="l" rtl="0">
              <a:lnSpc>
                <a:spcPct val="80000"/>
              </a:lnSpc>
              <a:defRPr sz="66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65213" y="4800600"/>
            <a:ext cx="8229600" cy="12192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000" cap="all" spc="200" baseline="0">
                <a:solidFill>
                  <a:schemeClr val="accent1"/>
                </a:solidFill>
              </a:defRPr>
            </a:lvl1pPr>
            <a:lvl2pPr marL="457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99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A680347-8CB2-4BC6-9CD2-ABDD556782DE}" type="datetime1">
              <a:rPr lang="ru-RU" smtClean="0"/>
              <a:pPr/>
              <a:t>16.03.2020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009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42412" y="381001"/>
            <a:ext cx="1524001" cy="5638800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522412" y="381001"/>
            <a:ext cx="7391399" cy="5638800"/>
          </a:xfrm>
        </p:spPr>
        <p:txBody>
          <a:bodyPr vert="eaVert"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9032FF7-F906-4C17-885C-6356C5B13C33}" type="datetime1">
              <a:rPr lang="ru-RU" smtClean="0"/>
              <a:pPr/>
              <a:t>16.03.2020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903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 algn="l" rtl="0">
              <a:defRPr/>
            </a:lvl5pPr>
            <a:lvl6pPr algn="l" rtl="0">
              <a:defRPr/>
            </a:lvl6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E08C5DC-7690-41E4-921F-0CCD86F95B69}" type="datetime1">
              <a:rPr lang="ru-RU" smtClean="0"/>
              <a:pPr/>
              <a:t>16.03.2020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825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9614" y="2514600"/>
            <a:ext cx="8692399" cy="2819400"/>
          </a:xfrm>
        </p:spPr>
        <p:txBody>
          <a:bodyPr rtlCol="0" anchor="b">
            <a:normAutofit/>
          </a:bodyPr>
          <a:lstStyle>
            <a:lvl1pPr algn="l" rtl="0">
              <a:lnSpc>
                <a:spcPct val="80000"/>
              </a:lnSpc>
              <a:defRPr sz="4800" b="0" cap="none" baseline="0"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1065213" y="5410200"/>
            <a:ext cx="8687333" cy="609601"/>
          </a:xfrm>
        </p:spPr>
        <p:txBody>
          <a:bodyPr rtlCol="0" anchor="t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000" cap="all" spc="200" baseline="0">
                <a:solidFill>
                  <a:schemeClr val="accent1"/>
                </a:solidFill>
              </a:defRPr>
            </a:lvl1pPr>
            <a:lvl2pPr marL="4572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175A814-E90F-481F-9D66-10F3829730B9}" type="datetime1">
              <a:rPr lang="ru-RU" smtClean="0"/>
              <a:pPr/>
              <a:t>16.03.2020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181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504781" y="1905001"/>
            <a:ext cx="4419599" cy="41148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29183" y="1905001"/>
            <a:ext cx="4419600" cy="41148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r>
              <a:rPr lang="ru-RU" dirty="0" smtClean="0"/>
              <a:t>​</a:t>
            </a:r>
            <a:fld id="{37209019-E585-49FC-B62B-4F8E88B75BBF}" type="datetime1">
              <a:rPr lang="ru-RU" smtClean="0"/>
              <a:pPr/>
              <a:t>16.03.2020</a:t>
            </a:fld>
            <a:r>
              <a:rPr lang="ru-RU" dirty="0" smtClean="0"/>
              <a:t>​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534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2411" y="1905000"/>
            <a:ext cx="4416552" cy="762000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000" b="0" cap="all" spc="200" baseline="0">
                <a:solidFill>
                  <a:schemeClr val="accent1"/>
                </a:solidFill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522411" y="2743201"/>
            <a:ext cx="4416552" cy="32766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49861" y="1905000"/>
            <a:ext cx="4416552" cy="762000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000" b="0" cap="all" spc="200" baseline="0">
                <a:solidFill>
                  <a:schemeClr val="accent1"/>
                </a:solidFill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49861" y="2743201"/>
            <a:ext cx="4416552" cy="32766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9553319-FCD4-4339-95E3-CA608CFF30E2}" type="datetime1">
              <a:rPr lang="ru-RU" smtClean="0"/>
              <a:pPr/>
              <a:t>16.03.2020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841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AEE4BD36-0D92-42E0-A6BC-3DE49444FD88}" type="datetime1">
              <a:rPr lang="ru-RU" smtClean="0"/>
              <a:pPr/>
              <a:t>16.03.2020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663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3AA0470-602E-4818-A25C-047C8515CFC6}" type="datetime1">
              <a:rPr lang="ru-RU" smtClean="0"/>
              <a:pPr/>
              <a:t>16.03.2020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754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604" y="1905000"/>
            <a:ext cx="3596607" cy="2667000"/>
          </a:xfrm>
        </p:spPr>
        <p:txBody>
          <a:bodyPr rtlCol="0" anchor="b">
            <a:noAutofit/>
          </a:bodyPr>
          <a:lstStyle>
            <a:lvl1pPr algn="l" rtl="0">
              <a:lnSpc>
                <a:spcPct val="90000"/>
              </a:lnSpc>
              <a:defRPr sz="3600" b="0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51414" y="685800"/>
            <a:ext cx="6400800" cy="53340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65213" y="4648200"/>
            <a:ext cx="3581399" cy="1371600"/>
          </a:xfrm>
        </p:spPr>
        <p:txBody>
          <a:bodyPr rtlCol="0">
            <a:normAutofit/>
          </a:bodyPr>
          <a:lstStyle>
            <a:lvl1pPr marL="0" indent="0" algn="l" rtl="0">
              <a:lnSpc>
                <a:spcPct val="90000"/>
              </a:lnSpc>
              <a:spcBef>
                <a:spcPts val="1200"/>
              </a:spcBef>
              <a:buNone/>
              <a:defRPr sz="18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9B9837FC-FBB6-4C6B-A6BE-B70FBC32743C}" type="datetime1">
              <a:rPr lang="ru-RU" smtClean="0"/>
              <a:pPr/>
              <a:t>16.03.2020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498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951414" y="685800"/>
            <a:ext cx="6400799" cy="5334000"/>
          </a:xfrm>
          <a:solidFill>
            <a:schemeClr val="bg2"/>
          </a:solidFill>
          <a:ln w="76200">
            <a:solidFill>
              <a:schemeClr val="tx1"/>
            </a:solidFill>
            <a:miter lim="800000"/>
          </a:ln>
        </p:spPr>
        <p:txBody>
          <a:bodyPr rtlCol="0">
            <a:normAutofit/>
          </a:bodyPr>
          <a:lstStyle>
            <a:lvl1pPr marL="0" indent="0" algn="ctr" rtl="0">
              <a:buNone/>
              <a:defRPr sz="24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604" y="1905000"/>
            <a:ext cx="3596607" cy="2667000"/>
          </a:xfrm>
        </p:spPr>
        <p:txBody>
          <a:bodyPr rtlCol="0" anchor="b">
            <a:normAutofit/>
          </a:bodyPr>
          <a:lstStyle>
            <a:lvl1pPr algn="l" rtl="0">
              <a:lnSpc>
                <a:spcPct val="90000"/>
              </a:lnSpc>
              <a:defRPr sz="3600" b="0" i="0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65213" y="4648200"/>
            <a:ext cx="3581399" cy="1371600"/>
          </a:xfrm>
        </p:spPr>
        <p:txBody>
          <a:bodyPr rtlCol="0">
            <a:normAutofit/>
          </a:bodyPr>
          <a:lstStyle>
            <a:lvl1pPr marL="0" indent="0" algn="l" rtl="0">
              <a:lnSpc>
                <a:spcPct val="90000"/>
              </a:lnSpc>
              <a:spcBef>
                <a:spcPts val="1200"/>
              </a:spcBef>
              <a:buNone/>
              <a:defRPr sz="18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6DD946C2-3993-4E07-A8EC-429B93E58A31}" type="datetime1">
              <a:rPr lang="ru-RU" smtClean="0"/>
              <a:pPr/>
              <a:t>16.03.2020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917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заголовка 1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144001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1522413" y="1904999"/>
            <a:ext cx="9134391" cy="4114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dirty="0" smtClean="0"/>
              <a:t>Образец текста</a:t>
            </a:r>
          </a:p>
          <a:p>
            <a:pPr lvl="1" rtl="0"/>
            <a:r>
              <a:rPr lang="ru-RU" dirty="0" smtClean="0"/>
              <a:t>Второй уровень</a:t>
            </a:r>
          </a:p>
          <a:p>
            <a:pPr lvl="2" rtl="0"/>
            <a:r>
              <a:rPr lang="ru-RU" dirty="0" smtClean="0"/>
              <a:t>Третий уровень</a:t>
            </a:r>
          </a:p>
          <a:p>
            <a:pPr lvl="3" rtl="0"/>
            <a:r>
              <a:rPr lang="ru-RU" dirty="0" smtClean="0"/>
              <a:t>Четвертый уровень</a:t>
            </a:r>
          </a:p>
          <a:p>
            <a:pPr lvl="4" rtl="0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226422" y="6400800"/>
            <a:ext cx="144938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rtl="0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B5FE10-96C7-4D4D-AAC7-3367C5776B31}" type="datetime1">
              <a:rPr lang="ru-RU" smtClean="0"/>
              <a:pPr/>
              <a:t>16.03.2020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522413" y="6400800"/>
            <a:ext cx="655319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828211" y="6400800"/>
            <a:ext cx="838201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rtl="0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13F82-EE5E-44EE-A61D-E31C6657F26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30599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1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63550" indent="-231775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2625" indent="-219075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57250" indent="-174625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30288" indent="-173038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38074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5544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72821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pos="3839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://uk.wikipedia.org/wiki/%D0%A0%D1%96%D0%BF%D0%B0" TargetMode="External"/><Relationship Id="rId3" Type="http://schemas.openxmlformats.org/officeDocument/2006/relationships/hyperlink" Target="http://uk.wikipedia.org/w/index.php?title=%D0%9C%D0%BE%D0%BB%D0%BE%D1%87%D0%BD%D1%96_%D0%BF%D1%80%D0%BE%D0%B4%D1%83%D0%BA%D1%82%D0%B8&amp;action=edit&amp;redlink=1" TargetMode="External"/><Relationship Id="rId7" Type="http://schemas.openxmlformats.org/officeDocument/2006/relationships/hyperlink" Target="http://uk.wikipedia.org/wiki/%D0%9C%D0%BE%D1%80%D0%BA%D0%B2%D0%B0" TargetMode="External"/><Relationship Id="rId2" Type="http://schemas.openxmlformats.org/officeDocument/2006/relationships/hyperlink" Target="http://uk.wikipedia.org/wiki/%D0%9C%D0%BE%D0%BB%D0%BE%D0%BA%D0%BE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uk.wikipedia.org/wiki/%D0%9A%D0%B0%D0%BF%D1%83%D1%81%D1%82%D0%B0" TargetMode="External"/><Relationship Id="rId5" Type="http://schemas.openxmlformats.org/officeDocument/2006/relationships/hyperlink" Target="http://uk.wikipedia.org/wiki/%D0%A4%D1%80%D1%83%D0%BA%D1%82" TargetMode="External"/><Relationship Id="rId10" Type="http://schemas.openxmlformats.org/officeDocument/2006/relationships/image" Target="../media/image46.png"/><Relationship Id="rId4" Type="http://schemas.openxmlformats.org/officeDocument/2006/relationships/hyperlink" Target="http://uk.wikipedia.org/wiki/%D0%9E%D0%B2%D0%BE%D1%87" TargetMode="External"/><Relationship Id="rId9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hyperlink" Target="http://uk.wikipedia.org/wiki/%D0%9C%D0%B5%D0%B4" TargetMode="External"/><Relationship Id="rId7" Type="http://schemas.openxmlformats.org/officeDocument/2006/relationships/hyperlink" Target="http://uk.wikipedia.org/wiki/%D0%9A%D0%BE%D1%84%D0%B5%D1%97%D0%BD" TargetMode="External"/><Relationship Id="rId2" Type="http://schemas.openxmlformats.org/officeDocument/2006/relationships/hyperlink" Target="http://uk.wikipedia.org/wiki/%D0%A6%D1%83%D0%BA%D0%BE%D1%80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uk.wikipedia.org/wiki/%D0%A7%D0%B0%D0%B9" TargetMode="External"/><Relationship Id="rId5" Type="http://schemas.openxmlformats.org/officeDocument/2006/relationships/hyperlink" Target="http://uk.wikipedia.org/wiki/%D0%9A%D0%B0%D0%B2%D0%B0" TargetMode="External"/><Relationship Id="rId4" Type="http://schemas.openxmlformats.org/officeDocument/2006/relationships/hyperlink" Target="http://uk.wikipedia.org/wiki/%D0%9C%D0%B0%D0%BA%D0%B0%D1%80%D0%BE%D0%BD%D0%B8" TargetMode="External"/><Relationship Id="rId9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17748" y="116632"/>
            <a:ext cx="9721080" cy="2088232"/>
          </a:xfrm>
        </p:spPr>
        <p:txBody>
          <a:bodyPr>
            <a:noAutofit/>
          </a:bodyPr>
          <a:lstStyle/>
          <a:p>
            <a:pPr algn="ctr"/>
            <a:r>
              <a:rPr lang="uk-UA" sz="6600" b="1" dirty="0"/>
              <a:t>ФІЗИЧНА РЕАБІЛІТАЦІЯ ПРИ </a:t>
            </a:r>
            <a:r>
              <a:rPr lang="uk-UA" sz="6600" b="1" dirty="0" smtClean="0"/>
              <a:t>ОСТЕОПОРОЗАХ</a:t>
            </a:r>
            <a:endParaRPr lang="ru-RU" sz="6600" dirty="0"/>
          </a:p>
        </p:txBody>
      </p:sp>
      <p:pic>
        <p:nvPicPr>
          <p:cNvPr id="8194" name="Picture 2" descr="Картинки по запросу &quot;остеопороз&quot;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20" y="2133211"/>
            <a:ext cx="2808312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7732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89756" y="78374"/>
            <a:ext cx="878497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i="1" dirty="0" smtClean="0"/>
              <a:t>ІІ </a:t>
            </a:r>
            <a:r>
              <a:rPr lang="uk-UA" b="1" i="1" dirty="0"/>
              <a:t>група - фактори ризику, що обумовлені </a:t>
            </a:r>
            <a:r>
              <a:rPr lang="uk-UA" b="1" i="1" dirty="0" smtClean="0"/>
              <a:t>тривалим застосуванням </a:t>
            </a:r>
            <a:r>
              <a:rPr lang="uk-UA" b="1" i="1" dirty="0"/>
              <a:t>лікарських </a:t>
            </a:r>
            <a:r>
              <a:rPr lang="uk-UA" b="1" i="1" dirty="0" smtClean="0"/>
              <a:t>засобів:</a:t>
            </a:r>
            <a:endParaRPr lang="ru-RU" b="1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dirty="0" err="1" smtClean="0"/>
              <a:t>глюкокортикоїдів</a:t>
            </a:r>
            <a:r>
              <a:rPr lang="uk-UA" dirty="0"/>
              <a:t>; </a:t>
            </a:r>
            <a:endParaRPr lang="uk-UA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dirty="0" err="1" smtClean="0"/>
              <a:t>тиреоїдних</a:t>
            </a:r>
            <a:r>
              <a:rPr lang="uk-UA" dirty="0" smtClean="0"/>
              <a:t> </a:t>
            </a:r>
            <a:r>
              <a:rPr lang="uk-UA" dirty="0"/>
              <a:t>гормонів;</a:t>
            </a:r>
            <a:r>
              <a:rPr lang="uk-UA" i="1" dirty="0"/>
              <a:t> </a:t>
            </a:r>
            <a:endParaRPr lang="uk-UA" i="1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dirty="0" smtClean="0"/>
              <a:t>гепарину</a:t>
            </a:r>
            <a:r>
              <a:rPr lang="uk-UA" dirty="0"/>
              <a:t>; </a:t>
            </a:r>
            <a:endParaRPr lang="uk-UA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dirty="0" smtClean="0"/>
              <a:t>сечогінних </a:t>
            </a:r>
            <a:r>
              <a:rPr lang="uk-UA" dirty="0"/>
              <a:t>препаратів;</a:t>
            </a:r>
            <a:r>
              <a:rPr lang="uk-UA" i="1" dirty="0"/>
              <a:t> </a:t>
            </a:r>
            <a:endParaRPr lang="uk-UA" i="1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dirty="0" err="1" smtClean="0"/>
              <a:t>протисудомних</a:t>
            </a:r>
            <a:r>
              <a:rPr lang="uk-UA" dirty="0" smtClean="0"/>
              <a:t> </a:t>
            </a:r>
            <a:r>
              <a:rPr lang="uk-UA" dirty="0"/>
              <a:t>засобів;</a:t>
            </a:r>
            <a:r>
              <a:rPr lang="uk-UA" i="1" dirty="0"/>
              <a:t> </a:t>
            </a:r>
            <a:endParaRPr lang="uk-UA" i="1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dirty="0" smtClean="0"/>
              <a:t>похідних </a:t>
            </a:r>
            <a:r>
              <a:rPr lang="uk-UA" dirty="0" err="1"/>
              <a:t>фенотіазину</a:t>
            </a:r>
            <a:r>
              <a:rPr lang="uk-UA" dirty="0"/>
              <a:t>;</a:t>
            </a:r>
            <a:r>
              <a:rPr lang="uk-UA" i="1" dirty="0"/>
              <a:t> </a:t>
            </a:r>
            <a:endParaRPr lang="uk-UA" i="1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dirty="0" err="1" smtClean="0"/>
              <a:t>антацидів</a:t>
            </a:r>
            <a:r>
              <a:rPr lang="uk-UA" dirty="0"/>
              <a:t>, що містять алюміній (ці препарати порушують абсорбцію фосфатів, що призводить до мобілізації кальцію і фосфатів з кісток і розвитку остеопорозу).</a:t>
            </a:r>
            <a:endParaRPr lang="ru-RU" dirty="0"/>
          </a:p>
          <a:p>
            <a:r>
              <a:rPr lang="uk-UA" b="1" i="1" dirty="0" smtClean="0"/>
              <a:t>ІІІ </a:t>
            </a:r>
            <a:r>
              <a:rPr lang="uk-UA" b="1" i="1" dirty="0"/>
              <a:t>група - фактори ризику, що обумовлені </a:t>
            </a:r>
            <a:r>
              <a:rPr lang="uk-UA" b="1" i="1" dirty="0" smtClean="0"/>
              <a:t>тривалою іммобілізацією:</a:t>
            </a:r>
            <a:endParaRPr lang="ru-RU" b="1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dirty="0" smtClean="0"/>
              <a:t>Тривалий </a:t>
            </a:r>
            <a:r>
              <a:rPr lang="uk-UA" dirty="0"/>
              <a:t>постільний режим.</a:t>
            </a:r>
            <a:endParaRPr lang="ru-RU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dirty="0" smtClean="0"/>
              <a:t>Параліч </a:t>
            </a:r>
            <a:r>
              <a:rPr lang="uk-UA" dirty="0"/>
              <a:t>кінцівок, міопатії.</a:t>
            </a:r>
            <a:endParaRPr lang="ru-RU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dirty="0" smtClean="0"/>
              <a:t>Тривале </a:t>
            </a:r>
            <a:r>
              <a:rPr lang="uk-UA" dirty="0"/>
              <a:t>перебування в умовах невагомості (в космічних польотах).</a:t>
            </a:r>
            <a:endParaRPr lang="ru-RU" dirty="0"/>
          </a:p>
        </p:txBody>
      </p:sp>
      <p:pic>
        <p:nvPicPr>
          <p:cNvPr id="22530" name="Picture 2" descr="Картинки по запросу &quot;причины остеопороза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02"/>
          <a:stretch/>
        </p:blipFill>
        <p:spPr bwMode="auto">
          <a:xfrm>
            <a:off x="477788" y="4029726"/>
            <a:ext cx="6667500" cy="2781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Картинки по запросу &quot;космонавт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9561" y="3358463"/>
            <a:ext cx="4608512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Картинки по запросу &quot;постельный режим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4732" y="188639"/>
            <a:ext cx="3133940" cy="3096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6" name="Picture 8" descr="Картинки по запросу &quot;глюкокортикоиды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9144" y="459632"/>
            <a:ext cx="2592288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8" name="Picture 10" descr="Картинки по запросу &quot;глюкокортикоиды&quot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092" y="459632"/>
            <a:ext cx="2466975" cy="183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892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Картинки по запросу &quot;остеопороз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56" y="4708461"/>
            <a:ext cx="1944216" cy="19608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821962" cy="836712"/>
          </a:xfrm>
        </p:spPr>
        <p:txBody>
          <a:bodyPr>
            <a:noAutofit/>
          </a:bodyPr>
          <a:lstStyle/>
          <a:p>
            <a:pPr algn="ctr"/>
            <a:r>
              <a:rPr lang="uk-UA" sz="6000" b="1" i="1" dirty="0" smtClean="0"/>
              <a:t>Патогенез остеопорозу</a:t>
            </a:r>
            <a:endParaRPr lang="ru-RU" sz="6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349996" y="2469358"/>
            <a:ext cx="7200800" cy="4093428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000" dirty="0" smtClean="0"/>
              <a:t>Відбувається </a:t>
            </a:r>
            <a:r>
              <a:rPr lang="uk-UA" sz="2000" dirty="0"/>
              <a:t>порушення формування кісткової тканини в період росту, або порушення процесів її оновлення при десинхронізації утворення кістки і руйнування кістки, зі зміщенням рівноваги в бік катаболізму.</a:t>
            </a:r>
            <a:endParaRPr lang="ru-RU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000" dirty="0"/>
              <a:t>Зниження маси кісткової тканини. При остеопорозі зменшується і стоншується кортикальний шар кістки, зменшується число </a:t>
            </a:r>
            <a:r>
              <a:rPr lang="uk-UA" sz="2000" dirty="0" err="1"/>
              <a:t>трабекул</a:t>
            </a:r>
            <a:r>
              <a:rPr lang="uk-UA" sz="2000" dirty="0"/>
              <a:t> губчастої речовини кістки. </a:t>
            </a:r>
            <a:endParaRPr lang="uk-UA" sz="20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000" dirty="0" smtClean="0"/>
              <a:t>Зниження </a:t>
            </a:r>
            <a:r>
              <a:rPr lang="uk-UA" sz="2000" dirty="0"/>
              <a:t>міцності кісткової тканини. Це призводить до деформації кісток </a:t>
            </a:r>
            <a:r>
              <a:rPr lang="uk-UA" sz="2000" dirty="0" smtClean="0"/>
              <a:t>і </a:t>
            </a:r>
            <a:r>
              <a:rPr lang="uk-UA" sz="2000" dirty="0"/>
              <a:t>до </a:t>
            </a:r>
            <a:r>
              <a:rPr lang="uk-UA" sz="2000" dirty="0" smtClean="0"/>
              <a:t>переломів. </a:t>
            </a:r>
            <a:endParaRPr lang="ru-RU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000" dirty="0"/>
              <a:t>Визначальне значення в патогенезі остеопорозу мають порушення обміну кальцію, фосфору і вітаміну D. Серед інших обмінних порушень необхідно відзначити роль нестачі бору, кремнію, марганцю, магнію, фтору, </a:t>
            </a:r>
            <a:r>
              <a:rPr lang="uk-UA" sz="2000" dirty="0" smtClean="0"/>
              <a:t>вітамінів: </a:t>
            </a:r>
            <a:r>
              <a:rPr lang="uk-UA" sz="2000" dirty="0"/>
              <a:t>А, </a:t>
            </a:r>
            <a:r>
              <a:rPr lang="uk-UA" sz="2000" dirty="0" smtClean="0"/>
              <a:t>С</a:t>
            </a:r>
            <a:r>
              <a:rPr lang="uk-UA" sz="2000" dirty="0"/>
              <a:t>, </a:t>
            </a:r>
            <a:r>
              <a:rPr lang="uk-UA" sz="2000" dirty="0" smtClean="0"/>
              <a:t>Е </a:t>
            </a:r>
            <a:r>
              <a:rPr lang="uk-UA" sz="2000" dirty="0"/>
              <a:t>і </a:t>
            </a:r>
            <a:r>
              <a:rPr lang="uk-UA" sz="2000" dirty="0" smtClean="0"/>
              <a:t>К</a:t>
            </a:r>
            <a:r>
              <a:rPr lang="uk-UA" sz="2000" dirty="0"/>
              <a:t>.</a:t>
            </a:r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61764" y="738169"/>
            <a:ext cx="828092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2000" dirty="0">
                <a:solidFill>
                  <a:prstClr val="white"/>
                </a:solidFill>
              </a:rPr>
              <a:t>Патогенез остеопорозу не має єдиного механізму, оскільки зниження щільності кісткової тканини і порушення </a:t>
            </a:r>
            <a:r>
              <a:rPr lang="uk-UA" sz="2000" dirty="0" err="1">
                <a:solidFill>
                  <a:prstClr val="white"/>
                </a:solidFill>
              </a:rPr>
              <a:t>мікроархітектоніки</a:t>
            </a:r>
            <a:r>
              <a:rPr lang="uk-UA" sz="2000" dirty="0">
                <a:solidFill>
                  <a:prstClr val="white"/>
                </a:solidFill>
              </a:rPr>
              <a:t> кістки відбувається по-різному, залежно від переважаючого фактора ризику хвороби. Загальними для всіх факторів є наступні процеси, які протікають синхронно, але кожний наступний обумовлений </a:t>
            </a:r>
            <a:r>
              <a:rPr lang="uk-UA" sz="2000" dirty="0" smtClean="0">
                <a:solidFill>
                  <a:prstClr val="white"/>
                </a:solidFill>
              </a:rPr>
              <a:t>попереднім:</a:t>
            </a:r>
            <a:endParaRPr lang="ru-RU" sz="2000" dirty="0">
              <a:solidFill>
                <a:prstClr val="white"/>
              </a:solidFill>
            </a:endParaRPr>
          </a:p>
        </p:txBody>
      </p:sp>
      <p:pic>
        <p:nvPicPr>
          <p:cNvPr id="6" name="Picture 2" descr="совокупная костная ткань человек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9546" y="1640832"/>
            <a:ext cx="2460901" cy="513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Картинки по запросу &quot;остеопороз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56" y="2469358"/>
            <a:ext cx="1930017" cy="19677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Картинки по запросу &quot;остеопороз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2724" y="260648"/>
            <a:ext cx="3117726" cy="12241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538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2" name="Picture 14" descr="Картинки по запросу &quot;волосы при недостатке кальция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7"/>
          <a:stretch/>
        </p:blipFill>
        <p:spPr bwMode="auto">
          <a:xfrm>
            <a:off x="8470676" y="4657245"/>
            <a:ext cx="3600400" cy="2114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5820" y="12778"/>
            <a:ext cx="10657184" cy="967950"/>
          </a:xfrm>
        </p:spPr>
        <p:txBody>
          <a:bodyPr>
            <a:noAutofit/>
          </a:bodyPr>
          <a:lstStyle/>
          <a:p>
            <a:pPr algn="ctr"/>
            <a:r>
              <a:rPr lang="uk-UA" sz="5400" b="1" dirty="0" smtClean="0"/>
              <a:t>Клінічна картина остеопорозу</a:t>
            </a:r>
            <a:endParaRPr lang="ru-RU" sz="5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908720"/>
            <a:ext cx="712879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sz="2000" dirty="0"/>
              <a:t>Остеопороз довгий час протікає </a:t>
            </a:r>
            <a:r>
              <a:rPr lang="uk-UA" sz="2000" dirty="0" err="1"/>
              <a:t>латентно</a:t>
            </a:r>
            <a:r>
              <a:rPr lang="uk-UA" sz="2000" dirty="0"/>
              <a:t>. На нестачу кальцію, що веде до остеопорозу, можуть вказувати спазми литкових м'язів, тендітні волосся, глибокі </a:t>
            </a:r>
            <a:r>
              <a:rPr lang="uk-UA" sz="2000" dirty="0" smtClean="0"/>
              <a:t>лінії на </a:t>
            </a:r>
            <a:r>
              <a:rPr lang="uk-UA" sz="2000" dirty="0"/>
              <a:t>нігтях.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sz="2000" dirty="0" smtClean="0"/>
              <a:t>Остеопороз </a:t>
            </a:r>
            <a:r>
              <a:rPr lang="uk-UA" sz="2000" dirty="0"/>
              <a:t>може проявлятися загальною м'язовою слабкістю, відчуттям важкості в </a:t>
            </a:r>
            <a:r>
              <a:rPr lang="uk-UA" sz="2000" dirty="0" err="1"/>
              <a:t>міжлопатковій</a:t>
            </a:r>
            <a:r>
              <a:rPr lang="uk-UA" sz="2000" dirty="0"/>
              <a:t> області. </a:t>
            </a: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uk-UA" sz="2000" dirty="0"/>
              <a:t>При </a:t>
            </a:r>
            <a:r>
              <a:rPr lang="uk-UA" sz="2000" dirty="0" smtClean="0"/>
              <a:t>прогресуючому остеопорозі </a:t>
            </a:r>
            <a:r>
              <a:rPr lang="uk-UA" sz="2000" dirty="0" smtClean="0">
                <a:solidFill>
                  <a:prstClr val="white"/>
                </a:solidFill>
              </a:rPr>
              <a:t>від </a:t>
            </a:r>
            <a:r>
              <a:rPr lang="uk-UA" sz="2000" dirty="0">
                <a:solidFill>
                  <a:prstClr val="white"/>
                </a:solidFill>
              </a:rPr>
              <a:t>компресії страждають передні відділи тіл хребців, викликаючи їх клиновидну деформацію. Це призводить до зміни постави і зменшення росту (до 5 см і більше протягом кількох років), що характерно для ураження середнього сегмента грудних хребців (</a:t>
            </a:r>
            <a:r>
              <a:rPr lang="uk-UA" sz="2000" dirty="0" err="1">
                <a:solidFill>
                  <a:prstClr val="white"/>
                </a:solidFill>
              </a:rPr>
              <a:t>Th</a:t>
            </a:r>
            <a:r>
              <a:rPr lang="uk-UA" sz="2000" dirty="0">
                <a:solidFill>
                  <a:prstClr val="white"/>
                </a:solidFill>
              </a:rPr>
              <a:t> VIII-X). </a:t>
            </a:r>
          </a:p>
        </p:txBody>
      </p:sp>
      <p:pic>
        <p:nvPicPr>
          <p:cNvPr id="7" name="Picture 2" descr="Картинки по запросу &quot;остеопороз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49" y="4479855"/>
            <a:ext cx="4392488" cy="2291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Картинки по запросу &quot;спазм икроножной мышцы&quot;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1" r="24992"/>
          <a:stretch/>
        </p:blipFill>
        <p:spPr bwMode="auto">
          <a:xfrm>
            <a:off x="7174532" y="1096499"/>
            <a:ext cx="1959428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Картинки по запросу &quot;волосы при недостатке кальция&quot;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15246"/>
          <a:stretch/>
        </p:blipFill>
        <p:spPr bwMode="auto">
          <a:xfrm>
            <a:off x="9262764" y="2132856"/>
            <a:ext cx="2808312" cy="246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Картинки по запросу &quot;остеопороз&quot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244" y="4479855"/>
            <a:ext cx="3816424" cy="2291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1683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78418" y="175683"/>
            <a:ext cx="862856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sz="2400" dirty="0"/>
              <a:t>Остеопороз проявляється болем у поперековому і крижовому відділах хребта, кістках тазу; імовірна біль у ребрах, області гомілковостопного суглоба. Біль посилюється при фізичному навантаженні, при змінах погоди.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78417" y="1844824"/>
            <a:ext cx="655782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sz="2400" dirty="0"/>
              <a:t>Найбільш явний симптом остеопорозу - переломи кісток, обумовлені навіть незначними забоями, падіннями. Особливо характерні переломи тіл хребців, головок стегнових кісток, зап'ястка. </a:t>
            </a:r>
            <a:endParaRPr lang="uk-UA" sz="2400" dirty="0"/>
          </a:p>
        </p:txBody>
      </p:sp>
      <p:pic>
        <p:nvPicPr>
          <p:cNvPr id="5" name="Picture 8" descr="Картинки по запросу &quot;остеопороз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8708" y="1482502"/>
            <a:ext cx="3145532" cy="200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Картинки по запросу &quot;остеопороз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01" y="620688"/>
            <a:ext cx="2257425" cy="202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64940" y="3939091"/>
            <a:ext cx="619268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sz="2400" dirty="0" smtClean="0"/>
              <a:t>Грізне </a:t>
            </a:r>
            <a:r>
              <a:rPr lang="uk-UA" sz="2400" dirty="0"/>
              <a:t>ускладнення остеопорозу - перелом шийки стегнової кістки, який загрожує високою летальністю, </a:t>
            </a:r>
            <a:r>
              <a:rPr lang="uk-UA" sz="2400" dirty="0" err="1"/>
              <a:t>інвалідизацією</a:t>
            </a:r>
            <a:r>
              <a:rPr lang="uk-UA" sz="2400" dirty="0"/>
              <a:t> та великими витратами на лікування. </a:t>
            </a:r>
            <a:endParaRPr lang="uk-UA" sz="2400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sz="2400" dirty="0" smtClean="0"/>
              <a:t>Для </a:t>
            </a:r>
            <a:r>
              <a:rPr lang="uk-UA" sz="2400" dirty="0"/>
              <a:t>стероїдного (жіночого </a:t>
            </a:r>
            <a:r>
              <a:rPr lang="uk-UA" sz="2400" dirty="0" err="1"/>
              <a:t>постменопаузального</a:t>
            </a:r>
            <a:r>
              <a:rPr lang="uk-UA" sz="2400" dirty="0"/>
              <a:t>) остеопорозу </a:t>
            </a:r>
            <a:endParaRPr lang="uk-UA" sz="2400" dirty="0" smtClean="0"/>
          </a:p>
          <a:p>
            <a:r>
              <a:rPr lang="uk-UA" sz="2400" dirty="0" smtClean="0"/>
              <a:t>характерні </a:t>
            </a:r>
            <a:r>
              <a:rPr lang="uk-UA" sz="2400" dirty="0"/>
              <a:t>множинні переломи ребер. </a:t>
            </a:r>
            <a:endParaRPr lang="ru-RU" sz="2400" dirty="0"/>
          </a:p>
        </p:txBody>
      </p:sp>
      <p:pic>
        <p:nvPicPr>
          <p:cNvPr id="10" name="Picture 2" descr="Картинки по запросу &quot;остеопороз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194" y="3662309"/>
            <a:ext cx="5101046" cy="304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889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51053" y="2564904"/>
            <a:ext cx="6837771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Больовий </a:t>
            </a:r>
            <a:r>
              <a:rPr lang="uk-UA" dirty="0"/>
              <a:t>синдром зазвичай виражений, коли страждають хребці сегмента (</a:t>
            </a:r>
            <a:r>
              <a:rPr lang="uk-UA" dirty="0" err="1"/>
              <a:t>Th</a:t>
            </a:r>
            <a:r>
              <a:rPr lang="uk-UA" dirty="0"/>
              <a:t> XII - LI). Біль виникає гостро, іррадіює по міжреберних проміжках в передню стінку черевної порожнини. Напади виникають внаслідок різких поворотів тіла, стрибків, кашлю, чхання, підняття тяжкості та ін. Іноді больові напади не вдається зіставити з травмою в анамнезі. Вони набувають хронічний </a:t>
            </a:r>
            <a:r>
              <a:rPr lang="uk-UA" dirty="0" err="1"/>
              <a:t>рецидивуючий</a:t>
            </a:r>
            <a:r>
              <a:rPr lang="uk-UA" dirty="0"/>
              <a:t> характер через </a:t>
            </a:r>
            <a:r>
              <a:rPr lang="uk-UA" dirty="0" err="1" smtClean="0"/>
              <a:t>гіпертонус</a:t>
            </a:r>
            <a:r>
              <a:rPr lang="uk-UA" dirty="0" smtClean="0"/>
              <a:t> </a:t>
            </a:r>
            <a:r>
              <a:rPr lang="uk-UA" dirty="0"/>
              <a:t>м'язів спини і проявляються при змінах положення хребта. </a:t>
            </a:r>
            <a:r>
              <a:rPr lang="uk-UA" dirty="0" smtClean="0"/>
              <a:t>Біль </a:t>
            </a:r>
            <a:r>
              <a:rPr lang="uk-UA" dirty="0"/>
              <a:t>найменш виражена вранці, затихає після відпочинку в положенні лежачи, наростаючи протягом дня внаслідок фізичної активності. </a:t>
            </a:r>
            <a:r>
              <a:rPr lang="uk-UA" dirty="0" smtClean="0"/>
              <a:t>Іноді </a:t>
            </a:r>
            <a:r>
              <a:rPr lang="uk-UA" dirty="0"/>
              <a:t>напади болю супроводжуються здуттям живота та функціональної кишкової непрохідності. </a:t>
            </a:r>
            <a:r>
              <a:rPr lang="uk-UA" dirty="0" smtClean="0"/>
              <a:t>Болі </a:t>
            </a:r>
            <a:r>
              <a:rPr lang="uk-UA" dirty="0"/>
              <a:t>тривають близько тижня, а через місяць пацієнт може повернутися до своєї звичайної активності. </a:t>
            </a:r>
            <a:endParaRPr lang="uk-UA" dirty="0" smtClean="0"/>
          </a:p>
          <a:p>
            <a:r>
              <a:rPr lang="uk-UA" dirty="0" smtClean="0"/>
              <a:t>Тупий </a:t>
            </a:r>
            <a:r>
              <a:rPr lang="uk-UA" dirty="0"/>
              <a:t>біль зберігається і продовжує періодично турбувати, пацієнту стає важко сидіти і вставати. </a:t>
            </a:r>
            <a:endParaRPr lang="uk-UA" dirty="0" smtClean="0"/>
          </a:p>
        </p:txBody>
      </p:sp>
      <p:pic>
        <p:nvPicPr>
          <p:cNvPr id="4" name="Picture 2" descr="Картинки по запросу &quot;остеопороз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6" t="14306" r="2337" b="6426"/>
          <a:stretch/>
        </p:blipFill>
        <p:spPr bwMode="auto">
          <a:xfrm>
            <a:off x="103192" y="2708920"/>
            <a:ext cx="5233307" cy="2710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7748" y="25360"/>
            <a:ext cx="892899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dirty="0"/>
              <a:t>За даними ВООЗ після 50 років у кожної четвертої жінки буває один або більше </a:t>
            </a:r>
            <a:r>
              <a:rPr lang="uk-UA" dirty="0" err="1"/>
              <a:t>остеопорозних</a:t>
            </a:r>
            <a:r>
              <a:rPr lang="uk-UA" dirty="0"/>
              <a:t> переломів хребців.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dirty="0" smtClean="0">
                <a:solidFill>
                  <a:prstClr val="white"/>
                </a:solidFill>
              </a:rPr>
              <a:t>При </a:t>
            </a:r>
            <a:r>
              <a:rPr lang="uk-UA" dirty="0">
                <a:solidFill>
                  <a:prstClr val="white"/>
                </a:solidFill>
              </a:rPr>
              <a:t>важких випадках остеопорозу, </a:t>
            </a:r>
            <a:r>
              <a:rPr lang="uk-UA" dirty="0" smtClean="0">
                <a:solidFill>
                  <a:prstClr val="white"/>
                </a:solidFill>
              </a:rPr>
              <a:t>навіть прості </a:t>
            </a:r>
            <a:r>
              <a:rPr lang="uk-UA" dirty="0">
                <a:solidFill>
                  <a:prstClr val="white"/>
                </a:solidFill>
              </a:rPr>
              <a:t>рухи, типу незначного нахилу вперед, можуть викликати </a:t>
            </a:r>
            <a:r>
              <a:rPr lang="uk-UA" dirty="0" smtClean="0">
                <a:solidFill>
                  <a:prstClr val="white"/>
                </a:solidFill>
              </a:rPr>
              <a:t>компресійний перелом </a:t>
            </a:r>
            <a:r>
              <a:rPr lang="uk-UA" dirty="0">
                <a:solidFill>
                  <a:prstClr val="white"/>
                </a:solidFill>
              </a:rPr>
              <a:t>хребта. </a:t>
            </a:r>
            <a:endParaRPr lang="uk-UA" dirty="0" smtClean="0">
              <a:solidFill>
                <a:prstClr val="white"/>
              </a:solidFill>
            </a:endParaRPr>
          </a:p>
          <a:p>
            <a:r>
              <a:rPr lang="uk-UA" dirty="0" smtClean="0">
                <a:solidFill>
                  <a:prstClr val="white"/>
                </a:solidFill>
              </a:rPr>
              <a:t>Цей </a:t>
            </a:r>
            <a:r>
              <a:rPr lang="uk-UA" dirty="0">
                <a:solidFill>
                  <a:prstClr val="white"/>
                </a:solidFill>
              </a:rPr>
              <a:t>тип перелому призводить до зниження висоти хребця і </a:t>
            </a:r>
            <a:r>
              <a:rPr lang="uk-UA" dirty="0" err="1">
                <a:solidFill>
                  <a:prstClr val="white"/>
                </a:solidFill>
              </a:rPr>
              <a:t>кіфотичну</a:t>
            </a:r>
            <a:r>
              <a:rPr lang="uk-UA" dirty="0">
                <a:solidFill>
                  <a:prstClr val="white"/>
                </a:solidFill>
              </a:rPr>
              <a:t> деформацію хребта </a:t>
            </a:r>
            <a:r>
              <a:rPr lang="uk-UA" dirty="0" smtClean="0">
                <a:solidFill>
                  <a:prstClr val="white"/>
                </a:solidFill>
              </a:rPr>
              <a:t>в </a:t>
            </a:r>
            <a:r>
              <a:rPr lang="uk-UA" dirty="0">
                <a:solidFill>
                  <a:prstClr val="white"/>
                </a:solidFill>
              </a:rPr>
              <a:t>основному у літніх жінок. </a:t>
            </a:r>
            <a:r>
              <a:rPr lang="uk-UA" dirty="0" smtClean="0"/>
              <a:t>У </a:t>
            </a:r>
            <a:r>
              <a:rPr lang="uk-UA" dirty="0"/>
              <a:t>них поступово розвивається дорсальний кіфоз і посилюється шийний лордоз, формуючи «горб аристократки». </a:t>
            </a:r>
            <a:endParaRPr lang="uk-UA" dirty="0">
              <a:solidFill>
                <a:prstClr val="white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uk-UA" dirty="0">
                <a:solidFill>
                  <a:prstClr val="white"/>
                </a:solidFill>
              </a:rPr>
              <a:t>Компресійні переломи тіл хребців у переважній більшості випадків супроводжуються локальним больовим синдромом, що не зникає при консервативній терапії.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30143" y="5589240"/>
            <a:ext cx="460851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sz="2000" dirty="0"/>
              <a:t>Перебіг остеопорозу у пацієнта непередбачуваний, а інтервали між переломами іноді тривають роками.</a:t>
            </a:r>
            <a:endParaRPr lang="ru-RU" sz="2000" dirty="0"/>
          </a:p>
        </p:txBody>
      </p:sp>
      <p:pic>
        <p:nvPicPr>
          <p:cNvPr id="7" name="Picture 4" descr="Картинки по запросу &quot;остеопороз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6740" y="116632"/>
            <a:ext cx="3048000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94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701924" y="35141"/>
            <a:ext cx="9144001" cy="81575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6000" b="1" dirty="0"/>
              <a:t>Діагностика </a:t>
            </a:r>
            <a:r>
              <a:rPr lang="uk-UA" sz="6000" b="1" dirty="0" smtClean="0"/>
              <a:t>остеопорозу</a:t>
            </a:r>
            <a:endParaRPr lang="ru-RU" sz="6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958508" y="5783493"/>
            <a:ext cx="523031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u="sng" dirty="0" smtClean="0"/>
              <a:t>Рентгенографія </a:t>
            </a:r>
            <a:r>
              <a:rPr lang="uk-UA" dirty="0"/>
              <a:t>кісток малоінформативна і не підходить для ранньої діагностики. Однак рентген призначають, якщо є підозри на перелом.</a:t>
            </a:r>
            <a:endParaRPr lang="ru-RU" dirty="0"/>
          </a:p>
        </p:txBody>
      </p:sp>
      <p:pic>
        <p:nvPicPr>
          <p:cNvPr id="17" name="Picture 6" descr="Картинки по запросу &quot;причины остеопороза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3665" y="973071"/>
            <a:ext cx="2381250" cy="19907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совокупная костная ткань человек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645" y="4922354"/>
            <a:ext cx="2592288" cy="17984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17748" y="973071"/>
            <a:ext cx="936104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dirty="0">
                <a:solidFill>
                  <a:prstClr val="white"/>
                </a:solidFill>
              </a:rPr>
              <a:t>Діагностика починається з </a:t>
            </a:r>
            <a:r>
              <a:rPr lang="uk-UA" u="sng" dirty="0">
                <a:solidFill>
                  <a:prstClr val="white"/>
                </a:solidFill>
              </a:rPr>
              <a:t>огляду</a:t>
            </a:r>
            <a:r>
              <a:rPr lang="uk-UA" dirty="0">
                <a:solidFill>
                  <a:prstClr val="white"/>
                </a:solidFill>
              </a:rPr>
              <a:t>, при якому вимірюють зріст, вагу і розмах рук (зниження зросту - довжина тіла коротше розмаху рук на 3 см і &gt;). Отримані результати порівнюють з показниками, які пацієнт мав у молодості. </a:t>
            </a:r>
          </a:p>
          <a:p>
            <a:pPr lvl="0"/>
            <a:r>
              <a:rPr lang="uk-UA" dirty="0">
                <a:solidFill>
                  <a:prstClr val="white"/>
                </a:solidFill>
              </a:rPr>
              <a:t>Перевіряють поставу і болючість в області хребта (болючість при постукуванні та пальпації хребетного стовпа, підвищений тонус м'язів спини; сутулість, розвиток грудного кіфозу і посилення лордозу в поперековому відділі; зменшення відстані між гребенем крила клубової кістки і нижніми ребрами внаслідок зменшення довжини хребетного стовпа).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150196" y="3069154"/>
            <a:ext cx="803862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dirty="0">
                <a:solidFill>
                  <a:prstClr val="white"/>
                </a:solidFill>
              </a:rPr>
              <a:t>При підозрі на остеопороз або наявності високого фактора ризику призначають тест на визначення мінеральної щільності кістки - </a:t>
            </a:r>
            <a:r>
              <a:rPr lang="uk-UA" u="sng" dirty="0">
                <a:solidFill>
                  <a:prstClr val="white"/>
                </a:solidFill>
              </a:rPr>
              <a:t>денситометрія</a:t>
            </a:r>
            <a:r>
              <a:rPr lang="uk-UA" dirty="0">
                <a:solidFill>
                  <a:prstClr val="white"/>
                </a:solidFill>
              </a:rPr>
              <a:t>. </a:t>
            </a:r>
          </a:p>
          <a:p>
            <a:pPr lvl="0"/>
            <a:r>
              <a:rPr lang="uk-UA" dirty="0">
                <a:solidFill>
                  <a:prstClr val="white"/>
                </a:solidFill>
              </a:rPr>
              <a:t>Також застосовують </a:t>
            </a:r>
            <a:r>
              <a:rPr lang="uk-UA" u="sng" dirty="0">
                <a:solidFill>
                  <a:prstClr val="white"/>
                </a:solidFill>
              </a:rPr>
              <a:t>радіоізотопне сканування кісток </a:t>
            </a:r>
            <a:r>
              <a:rPr lang="uk-UA" dirty="0">
                <a:solidFill>
                  <a:prstClr val="white"/>
                </a:solidFill>
              </a:rPr>
              <a:t>і </a:t>
            </a:r>
            <a:r>
              <a:rPr lang="uk-UA" u="sng" dirty="0" err="1">
                <a:solidFill>
                  <a:prstClr val="white"/>
                </a:solidFill>
              </a:rPr>
              <a:t>трепанобіопсію</a:t>
            </a:r>
            <a:r>
              <a:rPr lang="uk-UA" u="sng" dirty="0">
                <a:solidFill>
                  <a:prstClr val="white"/>
                </a:solidFill>
              </a:rPr>
              <a:t> </a:t>
            </a:r>
            <a:r>
              <a:rPr lang="uk-UA" dirty="0">
                <a:solidFill>
                  <a:prstClr val="white"/>
                </a:solidFill>
              </a:rPr>
              <a:t>(біопсію гребеня клубової кістки).</a:t>
            </a:r>
            <a:endParaRPr lang="ru-RU" dirty="0">
              <a:solidFill>
                <a:prstClr val="white"/>
              </a:solidFill>
            </a:endParaRPr>
          </a:p>
          <a:p>
            <a:pPr lvl="0"/>
            <a:r>
              <a:rPr lang="uk-UA" dirty="0">
                <a:solidFill>
                  <a:prstClr val="white"/>
                </a:solidFill>
              </a:rPr>
              <a:t>Для остаточного встановлення діагнозу потрібна </a:t>
            </a:r>
            <a:r>
              <a:rPr lang="uk-UA" u="sng" dirty="0">
                <a:solidFill>
                  <a:prstClr val="white"/>
                </a:solidFill>
              </a:rPr>
              <a:t>лабораторна діагностика</a:t>
            </a:r>
            <a:r>
              <a:rPr lang="uk-UA" dirty="0">
                <a:solidFill>
                  <a:prstClr val="white"/>
                </a:solidFill>
              </a:rPr>
              <a:t>: дослідження показників обміну кальцію та інших маркерів остеопорозу. </a:t>
            </a: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21" name="Picture 10" descr="Картинки по запросу &quot;остеопороз&quot;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6" r="4312"/>
          <a:stretch/>
        </p:blipFill>
        <p:spPr bwMode="auto">
          <a:xfrm>
            <a:off x="193509" y="3075137"/>
            <a:ext cx="3884679" cy="23700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6958508" y="4734341"/>
            <a:ext cx="523031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dirty="0">
                <a:solidFill>
                  <a:prstClr val="white"/>
                </a:solidFill>
              </a:rPr>
              <a:t>Визначають концентрацію кальцію, серологічного білка (С-реактивний білок), неорганічного фосфору, лужних фосфатів.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137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Картинки по запросу &quot;остеопороз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Картинки по запросу &quot;остеопороз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Картинки по запросу &quot;остеопороз&quot;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909836" y="0"/>
            <a:ext cx="10441159" cy="948690"/>
          </a:xfrm>
        </p:spPr>
        <p:txBody>
          <a:bodyPr>
            <a:noAutofit/>
          </a:bodyPr>
          <a:lstStyle/>
          <a:p>
            <a:pPr algn="ctr"/>
            <a:r>
              <a:rPr lang="uk-UA" sz="6000" b="1" dirty="0"/>
              <a:t>Профілактика остеопорозу</a:t>
            </a:r>
            <a:endParaRPr lang="ru-RU" sz="6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61764" y="976794"/>
            <a:ext cx="6584202" cy="378565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uk-UA" sz="2000" u="sng" dirty="0">
                <a:solidFill>
                  <a:schemeClr val="bg1"/>
                </a:solidFill>
              </a:rPr>
              <a:t>Спосіб життя. </a:t>
            </a:r>
            <a:r>
              <a:rPr lang="uk-UA" sz="2000" dirty="0">
                <a:solidFill>
                  <a:schemeClr val="bg1"/>
                </a:solidFill>
              </a:rPr>
              <a:t>Помірна фізична активність. Доведено, що вона є важливим профілактичним засобом, який гальмує втрату кісткової тканини з віком і при різних патологічних станах.</a:t>
            </a:r>
            <a:endParaRPr lang="ru-RU" sz="2000" dirty="0">
              <a:solidFill>
                <a:schemeClr val="bg1"/>
              </a:solidFill>
            </a:endParaRPr>
          </a:p>
          <a:p>
            <a:r>
              <a:rPr lang="uk-UA" sz="2000" u="sng" dirty="0">
                <a:solidFill>
                  <a:schemeClr val="bg1"/>
                </a:solidFill>
              </a:rPr>
              <a:t>Усунення шкідливих звичок:</a:t>
            </a:r>
            <a:r>
              <a:rPr lang="uk-UA" sz="2000" dirty="0">
                <a:solidFill>
                  <a:schemeClr val="bg1"/>
                </a:solidFill>
              </a:rPr>
              <a:t> алкоголь, куріння, часте споживання солодощів, зловживання напоями, що містять кофеїн. </a:t>
            </a:r>
            <a:endParaRPr lang="ru-RU" sz="2000" dirty="0">
              <a:solidFill>
                <a:schemeClr val="bg1"/>
              </a:solidFill>
            </a:endParaRPr>
          </a:p>
          <a:p>
            <a:r>
              <a:rPr lang="uk-UA" sz="2000" u="sng" dirty="0" smtClean="0">
                <a:solidFill>
                  <a:schemeClr val="bg1"/>
                </a:solidFill>
              </a:rPr>
              <a:t>Помірна </a:t>
            </a:r>
            <a:r>
              <a:rPr lang="uk-UA" sz="2000" u="sng" dirty="0">
                <a:solidFill>
                  <a:schemeClr val="bg1"/>
                </a:solidFill>
              </a:rPr>
              <a:t>інсоляція</a:t>
            </a:r>
            <a:r>
              <a:rPr lang="uk-UA" sz="2000" dirty="0">
                <a:solidFill>
                  <a:schemeClr val="bg1"/>
                </a:solidFill>
              </a:rPr>
              <a:t> (перебування на вулиці в сонячний час доби, але не знаходження на пляжі або садовій ділянці годинами під променями палючого сонця) сприяє нормалізації кальцій-фосфорного обміну і, як наслідок, служить засобом профілактики остеопорозу</a:t>
            </a:r>
            <a:r>
              <a:rPr lang="uk-UA" sz="2000" dirty="0" smtClean="0">
                <a:solidFill>
                  <a:schemeClr val="bg1"/>
                </a:solidFill>
              </a:rPr>
              <a:t>.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13" name="Picture 4" descr="Картинки по запросу &quot;остеопороз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98" t="10559" r="4585" b="55048"/>
          <a:stretch/>
        </p:blipFill>
        <p:spPr bwMode="auto">
          <a:xfrm>
            <a:off x="7246540" y="989370"/>
            <a:ext cx="2155371" cy="2620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Картинки по запросу &quot;остеопороз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08" t="48846" r="2248" b="1328"/>
          <a:stretch/>
        </p:blipFill>
        <p:spPr bwMode="auto">
          <a:xfrm>
            <a:off x="9694811" y="989370"/>
            <a:ext cx="2294165" cy="3796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Картинки по запросу &quot;профилактика остеопороза&quot;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9" t="61964" r="65714" b="8907"/>
          <a:stretch/>
        </p:blipFill>
        <p:spPr bwMode="auto">
          <a:xfrm>
            <a:off x="261764" y="5013176"/>
            <a:ext cx="3053443" cy="1634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12" descr="Картинки по запросу &quot;вредные привычки&quot;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4" descr="Картинки по запросу &quot;вредные привычки&quot;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328" name="Picture 16" descr="Картинки по запросу &quot;вредные привычки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196" y="5066190"/>
            <a:ext cx="2381250" cy="1581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755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Картинки по запросу &quot;остеопороз лечение питание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6380" y="116632"/>
            <a:ext cx="6264696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05780" y="305068"/>
            <a:ext cx="4968551" cy="62478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uk-UA" sz="2000" u="sng" dirty="0">
                <a:solidFill>
                  <a:schemeClr val="bg1"/>
                </a:solidFill>
              </a:rPr>
              <a:t>Ортопедичний режим.</a:t>
            </a:r>
            <a:r>
              <a:rPr lang="uk-UA" sz="2000" dirty="0">
                <a:solidFill>
                  <a:schemeClr val="bg1"/>
                </a:solidFill>
              </a:rPr>
              <a:t> Ортопедичний режим включає в себе комплекс заходів неспецифічного характеру, покликаних полегшити існування пацієнтові, страждаючому відразу декількома хворобами опорно-рухового апарату. Це сон на жорсткому ліжку (переважно ортопедичні або жорсткі пружинні матраци або щит під матрацом) з маленькою або ортопедичною подушкою під головою. </a:t>
            </a:r>
            <a:endParaRPr lang="uk-UA" sz="2000" dirty="0" smtClean="0">
              <a:solidFill>
                <a:schemeClr val="bg1"/>
              </a:solidFill>
            </a:endParaRPr>
          </a:p>
          <a:p>
            <a:r>
              <a:rPr lang="uk-UA" sz="2000" dirty="0" smtClean="0">
                <a:solidFill>
                  <a:schemeClr val="bg1"/>
                </a:solidFill>
              </a:rPr>
              <a:t>Необхідно </a:t>
            </a:r>
            <a:r>
              <a:rPr lang="uk-UA" sz="2000" dirty="0">
                <a:solidFill>
                  <a:schemeClr val="bg1"/>
                </a:solidFill>
              </a:rPr>
              <a:t>уникати тривалого лежання, сидіння (особливо згорбившись), стояння в одному положенні. Постава при сидінні повинна бути випрямленою, за рахунок вертикального розташування спинки стільця або за рахунок опори на лікті при сидінні за столом. Обмеження на підйом вантажів. Якщо ж все-таки доводиться піднімати якийсь предмет, то слід уникати нахилу вперед: необхідно присідати. 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91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73250" y="404664"/>
            <a:ext cx="8725818" cy="59400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uk-UA" sz="2000" u="sng" dirty="0" smtClean="0">
                <a:solidFill>
                  <a:schemeClr val="bg1"/>
                </a:solidFill>
              </a:rPr>
              <a:t>Збалансована </a:t>
            </a:r>
            <a:r>
              <a:rPr lang="uk-UA" sz="2000" u="sng" dirty="0">
                <a:solidFill>
                  <a:schemeClr val="bg1"/>
                </a:solidFill>
              </a:rPr>
              <a:t>дієта і різноманітне харчування.</a:t>
            </a:r>
            <a:r>
              <a:rPr lang="uk-UA" sz="2000" dirty="0">
                <a:solidFill>
                  <a:schemeClr val="bg1"/>
                </a:solidFill>
              </a:rPr>
              <a:t> </a:t>
            </a:r>
            <a:endParaRPr lang="uk-UA" sz="2000" dirty="0" smtClean="0">
              <a:solidFill>
                <a:schemeClr val="bg1"/>
              </a:solidFill>
            </a:endParaRPr>
          </a:p>
          <a:p>
            <a:r>
              <a:rPr lang="uk-UA" sz="2000" dirty="0" smtClean="0">
                <a:solidFill>
                  <a:schemeClr val="bg1"/>
                </a:solidFill>
              </a:rPr>
              <a:t>Зниження </a:t>
            </a:r>
            <a:r>
              <a:rPr lang="uk-UA" sz="2000" dirty="0">
                <a:solidFill>
                  <a:schemeClr val="bg1"/>
                </a:solidFill>
              </a:rPr>
              <a:t>кісткової маси викликають надлишок вуглеводів і фосфатів </a:t>
            </a:r>
            <a:r>
              <a:rPr lang="uk-UA" sz="2000" dirty="0" smtClean="0">
                <a:solidFill>
                  <a:schemeClr val="bg1"/>
                </a:solidFill>
              </a:rPr>
              <a:t>у </a:t>
            </a:r>
            <a:r>
              <a:rPr lang="uk-UA" sz="2000" dirty="0">
                <a:solidFill>
                  <a:schemeClr val="bg1"/>
                </a:solidFill>
              </a:rPr>
              <a:t>їжі. </a:t>
            </a:r>
            <a:endParaRPr lang="uk-UA" sz="2000" dirty="0" smtClean="0">
              <a:solidFill>
                <a:schemeClr val="bg1"/>
              </a:solidFill>
            </a:endParaRPr>
          </a:p>
          <a:p>
            <a:r>
              <a:rPr lang="uk-UA" sz="2000" dirty="0" smtClean="0">
                <a:solidFill>
                  <a:schemeClr val="bg1"/>
                </a:solidFill>
              </a:rPr>
              <a:t>Обмеження </a:t>
            </a:r>
            <a:r>
              <a:rPr lang="uk-UA" sz="2000" dirty="0">
                <a:solidFill>
                  <a:schemeClr val="bg1"/>
                </a:solidFill>
              </a:rPr>
              <a:t>вуглеводів і тваринних жирів (цукор, хлібобулочні вироби, </a:t>
            </a:r>
            <a:r>
              <a:rPr lang="uk-UA" sz="2000" dirty="0" err="1">
                <a:solidFill>
                  <a:schemeClr val="bg1"/>
                </a:solidFill>
              </a:rPr>
              <a:t>сахаровмістні</a:t>
            </a:r>
            <a:r>
              <a:rPr lang="uk-UA" sz="2000" dirty="0">
                <a:solidFill>
                  <a:schemeClr val="bg1"/>
                </a:solidFill>
              </a:rPr>
              <a:t> напої, жирні продукти, за винятком рослинного масла), достатній вміст нежирних кисломолочних і молочних продуктів в їжі, овочів і фруктів, раціональний підхід до організації дієтичного харчування. </a:t>
            </a:r>
            <a:endParaRPr lang="uk-UA" sz="2000" dirty="0" smtClean="0">
              <a:solidFill>
                <a:schemeClr val="bg1"/>
              </a:solidFill>
            </a:endParaRPr>
          </a:p>
          <a:p>
            <a:r>
              <a:rPr lang="uk-UA" sz="2000" dirty="0" smtClean="0">
                <a:solidFill>
                  <a:schemeClr val="bg1"/>
                </a:solidFill>
              </a:rPr>
              <a:t>У </a:t>
            </a:r>
            <a:r>
              <a:rPr lang="uk-UA" sz="2000" dirty="0">
                <a:solidFill>
                  <a:schemeClr val="bg1"/>
                </a:solidFill>
              </a:rPr>
              <a:t>харчовому раціоні має бути достатня кількість кальцію, не менш 1000 мг, в літньому віці - 1500-2000 мг. Найбільша кількість кальцію міститься в молочних продуктах (молоко, </a:t>
            </a:r>
            <a:r>
              <a:rPr lang="uk-UA" sz="2000" dirty="0" err="1" smtClean="0">
                <a:solidFill>
                  <a:schemeClr val="bg1"/>
                </a:solidFill>
              </a:rPr>
              <a:t>творог</a:t>
            </a:r>
            <a:r>
              <a:rPr lang="uk-UA" sz="2000" dirty="0" smtClean="0">
                <a:solidFill>
                  <a:schemeClr val="bg1"/>
                </a:solidFill>
              </a:rPr>
              <a:t>, </a:t>
            </a:r>
            <a:r>
              <a:rPr lang="uk-UA" sz="2000" dirty="0">
                <a:solidFill>
                  <a:schemeClr val="bg1"/>
                </a:solidFill>
              </a:rPr>
              <a:t>сир та ін</a:t>
            </a:r>
            <a:r>
              <a:rPr lang="uk-UA" sz="2000" dirty="0" smtClean="0">
                <a:solidFill>
                  <a:schemeClr val="bg1"/>
                </a:solidFill>
              </a:rPr>
              <a:t>.), з </a:t>
            </a:r>
            <a:r>
              <a:rPr lang="uk-UA" sz="2000" dirty="0">
                <a:solidFill>
                  <a:schemeClr val="bg1"/>
                </a:solidFill>
              </a:rPr>
              <a:t>них він засвоюється практично повністю. В 1 літрі молока міститься 1000 мг кальцію, в 100 г сиру – 950 мг. Багато кальцію в куразі, мигдалі, сушених соєвих бобах, селері, рибі. </a:t>
            </a:r>
            <a:endParaRPr lang="uk-UA" sz="2000" dirty="0" smtClean="0">
              <a:solidFill>
                <a:schemeClr val="bg1"/>
              </a:solidFill>
            </a:endParaRPr>
          </a:p>
          <a:p>
            <a:r>
              <a:rPr lang="uk-UA" sz="2000" dirty="0" smtClean="0">
                <a:solidFill>
                  <a:schemeClr val="bg1"/>
                </a:solidFill>
              </a:rPr>
              <a:t>На </a:t>
            </a:r>
            <a:r>
              <a:rPr lang="uk-UA" sz="2000" dirty="0">
                <a:solidFill>
                  <a:schemeClr val="bg1"/>
                </a:solidFill>
              </a:rPr>
              <a:t>міцність кісток впливає не стільки абсолютна кількість кальцію в їжі, скільки співвідношення в харчовому раціоні кальцію і фосфору: кількість кальцію повинна в півтора-два рази перевищувати кількість фосфору. </a:t>
            </a:r>
            <a:endParaRPr lang="uk-UA" sz="2000" dirty="0" smtClean="0">
              <a:solidFill>
                <a:schemeClr val="bg1"/>
              </a:solidFill>
            </a:endParaRPr>
          </a:p>
          <a:p>
            <a:r>
              <a:rPr lang="uk-UA" sz="2000" dirty="0" smtClean="0">
                <a:solidFill>
                  <a:schemeClr val="bg1"/>
                </a:solidFill>
              </a:rPr>
              <a:t>Крім </a:t>
            </a:r>
            <a:r>
              <a:rPr lang="uk-UA" sz="2000" dirty="0">
                <a:solidFill>
                  <a:schemeClr val="bg1"/>
                </a:solidFill>
              </a:rPr>
              <a:t>того, для повноцінного засвоєння кальцію в раціоні повинні буті ще й магній, бор, мідь, марганець, цинк, вітаміни B6, C, K і </a:t>
            </a:r>
            <a:r>
              <a:rPr lang="uk-UA" sz="2000" dirty="0" err="1">
                <a:solidFill>
                  <a:schemeClr val="bg1"/>
                </a:solidFill>
              </a:rPr>
              <a:t>фолієва</a:t>
            </a:r>
            <a:r>
              <a:rPr lang="uk-UA" sz="2000" dirty="0">
                <a:solidFill>
                  <a:schemeClr val="bg1"/>
                </a:solidFill>
              </a:rPr>
              <a:t> кислота, а також певні білки й жири, що сприяють засвоєнню вітаміну D. </a:t>
            </a:r>
            <a:endParaRPr lang="uk-UA" sz="2000" dirty="0" smtClean="0">
              <a:solidFill>
                <a:schemeClr val="bg1"/>
              </a:solidFill>
            </a:endParaRPr>
          </a:p>
          <a:p>
            <a:r>
              <a:rPr lang="uk-UA" sz="2000" dirty="0" smtClean="0">
                <a:solidFill>
                  <a:schemeClr val="bg1"/>
                </a:solidFill>
              </a:rPr>
              <a:t>Правильно </a:t>
            </a:r>
            <a:r>
              <a:rPr lang="uk-UA" sz="2000" dirty="0">
                <a:solidFill>
                  <a:schemeClr val="bg1"/>
                </a:solidFill>
              </a:rPr>
              <a:t>складена дієта, що містіть усі необхідні компоненти, здатна серйозно зменшити загрозу розвитку остеопорозу.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4" name="Picture 2" descr="Картинки по запросу &quot;остеопороз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9" r="60257"/>
          <a:stretch/>
        </p:blipFill>
        <p:spPr bwMode="auto">
          <a:xfrm>
            <a:off x="261764" y="404664"/>
            <a:ext cx="2808514" cy="594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9297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Картинки по запросу &quot;волосы при недостатке кальция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940" y="260648"/>
            <a:ext cx="8424936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2864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965033"/>
            <a:ext cx="12188825" cy="120032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uk-UA" dirty="0" smtClean="0"/>
              <a:t>Проблема </a:t>
            </a:r>
            <a:r>
              <a:rPr lang="uk-UA" dirty="0"/>
              <a:t>остеопорозу надзвичайно актуальна і за значимістю займає четверте місце серед неінфекційних захворювань після серцево-судинних, онкологічних захворювань та цукрового діабету. В останні роки намітилася тенденція до збільшення кількості хворих, що страждають </a:t>
            </a:r>
            <a:r>
              <a:rPr lang="uk-UA" dirty="0" smtClean="0"/>
              <a:t>на остеопороз. </a:t>
            </a:r>
            <a:r>
              <a:rPr lang="uk-UA" dirty="0"/>
              <a:t>Переломи шийки стегна, пов'язані з остеопорозом, поряд з </a:t>
            </a:r>
            <a:r>
              <a:rPr lang="uk-UA" dirty="0" smtClean="0"/>
              <a:t>ішемічною хворобою серця, </a:t>
            </a:r>
            <a:r>
              <a:rPr lang="uk-UA" dirty="0"/>
              <a:t>раком матки, раком молочної залози є найбільш частими причинами смерті жінок. </a:t>
            </a:r>
            <a:endParaRPr lang="uk-UA" dirty="0" smtClean="0"/>
          </a:p>
        </p:txBody>
      </p:sp>
      <p:pic>
        <p:nvPicPr>
          <p:cNvPr id="5" name="Picture 2" descr="Картинки по запросу &quot;остеопороз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23"/>
          <a:stretch/>
        </p:blipFill>
        <p:spPr bwMode="auto">
          <a:xfrm>
            <a:off x="5158308" y="3180895"/>
            <a:ext cx="7030517" cy="347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-1" y="20943"/>
            <a:ext cx="12188825" cy="743761"/>
          </a:xfrm>
        </p:spPr>
        <p:txBody>
          <a:bodyPr>
            <a:normAutofit/>
          </a:bodyPr>
          <a:lstStyle/>
          <a:p>
            <a:pPr algn="ctr"/>
            <a:r>
              <a:rPr lang="uk-UA" sz="4000" b="1" dirty="0" smtClean="0"/>
              <a:t>Остеопороз - </a:t>
            </a:r>
            <a:r>
              <a:rPr lang="uk-UA" sz="4000" b="1" dirty="0"/>
              <a:t>"</a:t>
            </a:r>
            <a:r>
              <a:rPr lang="uk-UA" sz="4000" b="1" dirty="0" smtClean="0"/>
              <a:t>мовчазна епідемія </a:t>
            </a:r>
            <a:r>
              <a:rPr lang="uk-UA" sz="4000" b="1" dirty="0"/>
              <a:t>ХХІ століття"</a:t>
            </a:r>
            <a:endParaRPr lang="ru-RU" sz="40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" y="764704"/>
            <a:ext cx="121888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u="sng" dirty="0"/>
              <a:t>Остеопороз</a:t>
            </a:r>
            <a:r>
              <a:rPr lang="uk-UA" sz="2400" dirty="0"/>
              <a:t> - системне, прогресуюче захворювання скелета, що супроводжується зниженням кісткової маси і порушенням </a:t>
            </a:r>
            <a:r>
              <a:rPr lang="uk-UA" sz="2400" dirty="0" err="1"/>
              <a:t>мікроархітектоніки</a:t>
            </a:r>
            <a:r>
              <a:rPr lang="uk-UA" sz="2400" dirty="0"/>
              <a:t> кісткової тканини, що призводе до підвищення крихкості кістки і появі переломів при мінімальних ушкодженнях.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0" y="3180895"/>
            <a:ext cx="5158308" cy="3477875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uk-UA" sz="2000" dirty="0">
                <a:solidFill>
                  <a:prstClr val="white"/>
                </a:solidFill>
              </a:rPr>
              <a:t>У нашій країні не тільки існує проблема діагностики і лікування цього захворювання, але відсутня елементарна інформованість про неї населення. Остеопороз називають </a:t>
            </a:r>
            <a:r>
              <a:rPr lang="uk-UA" sz="2000" i="1" dirty="0">
                <a:solidFill>
                  <a:prstClr val="white"/>
                </a:solidFill>
              </a:rPr>
              <a:t>"мовчазною епідемією ХХІ століття", </a:t>
            </a:r>
            <a:r>
              <a:rPr lang="uk-UA" sz="2000" dirty="0">
                <a:solidFill>
                  <a:prstClr val="white"/>
                </a:solidFill>
              </a:rPr>
              <a:t>так як часто людина навіть не знає, що у неї остеопороз </a:t>
            </a:r>
            <a:r>
              <a:rPr lang="uk-UA" sz="2000" dirty="0" smtClean="0">
                <a:solidFill>
                  <a:prstClr val="white"/>
                </a:solidFill>
              </a:rPr>
              <a:t>до тих пір, </a:t>
            </a:r>
            <a:r>
              <a:rPr lang="uk-UA" sz="2000" dirty="0">
                <a:solidFill>
                  <a:prstClr val="white"/>
                </a:solidFill>
              </a:rPr>
              <a:t>поки втрати кальцію не призведуть до переломів, а тоді вже дуже важко відновити кісткову </a:t>
            </a:r>
            <a:r>
              <a:rPr lang="uk-UA" sz="2000" dirty="0" smtClean="0">
                <a:solidFill>
                  <a:prstClr val="white"/>
                </a:solidFill>
              </a:rPr>
              <a:t>масу, функціональний стан опорно-рухового апарату і, відповідно, якість </a:t>
            </a:r>
            <a:r>
              <a:rPr lang="uk-UA" sz="2000" dirty="0">
                <a:solidFill>
                  <a:prstClr val="white"/>
                </a:solidFill>
              </a:rPr>
              <a:t>життя.</a:t>
            </a:r>
            <a:endParaRPr lang="ru-RU" sz="2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99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9756" y="0"/>
            <a:ext cx="1180931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u="sng" dirty="0"/>
              <a:t>Що повинно бути на столі:</a:t>
            </a:r>
            <a:endParaRPr lang="ru-RU" sz="2000" b="1" dirty="0"/>
          </a:p>
          <a:p>
            <a:r>
              <a:rPr lang="uk-UA" sz="2000" dirty="0"/>
              <a:t>1. </a:t>
            </a:r>
            <a:r>
              <a:rPr lang="uk-UA" sz="2000" u="sng" dirty="0">
                <a:hlinkClick r:id="rId2"/>
              </a:rPr>
              <a:t>Молоко</a:t>
            </a:r>
            <a:r>
              <a:rPr lang="uk-UA" sz="2000" dirty="0"/>
              <a:t> й </a:t>
            </a:r>
            <a:r>
              <a:rPr lang="uk-UA" sz="2000" u="sng" dirty="0">
                <a:hlinkClick r:id="rId3" tooltip="Молочні продукти (ще не написана)"/>
              </a:rPr>
              <a:t>молочні продукти</a:t>
            </a:r>
            <a:r>
              <a:rPr lang="uk-UA" sz="2000" dirty="0"/>
              <a:t> (краще знежирені). У них оптимальне співвідношення кальцію й фосфору. Крім того, жир ускладнює засвоєння кальцію, тому краще вживати молочні продукти зі зниженою жирністю.</a:t>
            </a:r>
            <a:endParaRPr lang="ru-RU" sz="2000" dirty="0"/>
          </a:p>
          <a:p>
            <a:r>
              <a:rPr lang="uk-UA" sz="2000" dirty="0"/>
              <a:t>2. Свіжі </a:t>
            </a:r>
            <a:r>
              <a:rPr lang="uk-UA" sz="2000" u="sng" dirty="0">
                <a:hlinkClick r:id="rId4" tooltip="Овоч"/>
              </a:rPr>
              <a:t>овочі</a:t>
            </a:r>
            <a:r>
              <a:rPr lang="uk-UA" sz="2000" dirty="0"/>
              <a:t> й </a:t>
            </a:r>
            <a:r>
              <a:rPr lang="uk-UA" sz="2000" u="sng" dirty="0">
                <a:hlinkClick r:id="rId5" tooltip="Фрукт"/>
              </a:rPr>
              <a:t>фрукти</a:t>
            </a:r>
            <a:r>
              <a:rPr lang="uk-UA" sz="2000" dirty="0"/>
              <a:t>, особливо всі види </a:t>
            </a:r>
            <a:r>
              <a:rPr lang="uk-UA" sz="2000" u="sng" dirty="0">
                <a:hlinkClick r:id="rId6" tooltip="Капуста"/>
              </a:rPr>
              <a:t>капусти</a:t>
            </a:r>
            <a:r>
              <a:rPr lang="uk-UA" sz="2000" dirty="0"/>
              <a:t> (білокачанна, броколі, цвітна), </a:t>
            </a:r>
            <a:r>
              <a:rPr lang="uk-UA" sz="2000" u="sng" dirty="0">
                <a:hlinkClick r:id="rId7" tooltip="Морква"/>
              </a:rPr>
              <a:t>морква</a:t>
            </a:r>
            <a:r>
              <a:rPr lang="uk-UA" sz="2000" dirty="0"/>
              <a:t>, </a:t>
            </a:r>
            <a:r>
              <a:rPr lang="uk-UA" sz="2000" u="sng" dirty="0">
                <a:hlinkClick r:id="rId8" tooltip="Ріпа"/>
              </a:rPr>
              <a:t>ріпа</a:t>
            </a:r>
            <a:r>
              <a:rPr lang="uk-UA" sz="2000" dirty="0"/>
              <a:t>. Крім кальцію вони містять всю «групу підтримки» мікроелементів, необхідних для повноцінного засвоєння кальцію.</a:t>
            </a:r>
            <a:endParaRPr lang="ru-RU" sz="2000" dirty="0"/>
          </a:p>
          <a:p>
            <a:r>
              <a:rPr lang="uk-UA" sz="2000" dirty="0"/>
              <a:t>3. Бобове, гарбузове й соняшникове насіння, рослинні масла. Всі вони містять білки й жири, необхідні для зміцнення кісткової тканини й засвоєння вітаміну D.</a:t>
            </a:r>
            <a:endParaRPr lang="ru-RU" sz="2000" dirty="0"/>
          </a:p>
        </p:txBody>
      </p:sp>
      <p:pic>
        <p:nvPicPr>
          <p:cNvPr id="3" name="Picture 2" descr="Картинки по запросу &quot;остеопороз&quot;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64" y="2925249"/>
            <a:ext cx="7344816" cy="382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Картинки по запросу &quot;причины остеопороза&quot;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636" y="3035836"/>
            <a:ext cx="3744416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803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7850" y="188640"/>
            <a:ext cx="1190322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u="sng" dirty="0" smtClean="0"/>
              <a:t>Слід </a:t>
            </a:r>
            <a:r>
              <a:rPr lang="uk-UA" sz="2400" b="1" u="sng" dirty="0"/>
              <a:t>виключити з раціону продукти, які погіршують засвоєння кальцію або сприяють його вимиванню з організму. Це так звані «викрадачі кальцію»:</a:t>
            </a:r>
            <a:endParaRPr lang="ru-RU" sz="2400" b="1" dirty="0"/>
          </a:p>
          <a:p>
            <a:r>
              <a:rPr lang="uk-UA" sz="2400" dirty="0"/>
              <a:t>1. </a:t>
            </a:r>
            <a:r>
              <a:rPr lang="uk-UA" sz="2400" u="sng" dirty="0">
                <a:hlinkClick r:id="rId2"/>
              </a:rPr>
              <a:t>Цукор</a:t>
            </a:r>
            <a:r>
              <a:rPr lang="uk-UA" sz="2400" dirty="0"/>
              <a:t>, </a:t>
            </a:r>
            <a:r>
              <a:rPr lang="uk-UA" sz="2400" u="sng" dirty="0">
                <a:hlinkClick r:id="rId3" tooltip="Мед"/>
              </a:rPr>
              <a:t>мед</a:t>
            </a:r>
            <a:r>
              <a:rPr lang="uk-UA" sz="2400" dirty="0"/>
              <a:t>, вироби з пшеничного борошна (</a:t>
            </a:r>
            <a:r>
              <a:rPr lang="uk-UA" sz="2400" u="sng" dirty="0">
                <a:hlinkClick r:id="rId4" tooltip="Макарони"/>
              </a:rPr>
              <a:t>макарони</a:t>
            </a:r>
            <a:r>
              <a:rPr lang="uk-UA" sz="2400" dirty="0"/>
              <a:t>, білий хліб), </a:t>
            </a:r>
            <a:r>
              <a:rPr lang="uk-UA" sz="2400" u="sng" dirty="0">
                <a:hlinkClick r:id="rId5" tooltip="Кава"/>
              </a:rPr>
              <a:t>кава</a:t>
            </a:r>
            <a:r>
              <a:rPr lang="uk-UA" sz="2400" dirty="0"/>
              <a:t>, </a:t>
            </a:r>
            <a:r>
              <a:rPr lang="uk-UA" sz="2400" u="sng" dirty="0">
                <a:hlinkClick r:id="rId6" tooltip="Чай"/>
              </a:rPr>
              <a:t>чай</a:t>
            </a:r>
            <a:r>
              <a:rPr lang="uk-UA" sz="2400" dirty="0"/>
              <a:t>. Усі рафіновані продукти й </a:t>
            </a:r>
            <a:r>
              <a:rPr lang="uk-UA" sz="2400" u="sng" dirty="0">
                <a:hlinkClick r:id="rId7" tooltip="Кофеїн"/>
              </a:rPr>
              <a:t>кофеїн</a:t>
            </a:r>
            <a:r>
              <a:rPr lang="uk-UA" sz="2400" dirty="0"/>
              <a:t> порушують всмоктування кальцію в кишечнику.</a:t>
            </a:r>
            <a:endParaRPr lang="ru-RU" sz="2400" dirty="0"/>
          </a:p>
          <a:p>
            <a:r>
              <a:rPr lang="uk-UA" sz="2400" dirty="0"/>
              <a:t>2. М’ясні продукти заводського виготовлення (натуральне м’ясо на засвоєння кальцію не впливає).</a:t>
            </a:r>
            <a:endParaRPr lang="ru-RU" sz="2400" dirty="0"/>
          </a:p>
          <a:p>
            <a:r>
              <a:rPr lang="uk-UA" sz="2400" dirty="0"/>
              <a:t>3. Надлишок </a:t>
            </a:r>
            <a:r>
              <a:rPr lang="uk-UA" sz="2400" u="sng" dirty="0">
                <a:solidFill>
                  <a:srgbClr val="FFC000"/>
                </a:solidFill>
              </a:rPr>
              <a:t>солі</a:t>
            </a:r>
            <a:r>
              <a:rPr lang="uk-UA" sz="2400" dirty="0"/>
              <a:t>. Сіль витісняє з організму кальцій, який виходить разом із сечею. Всього одна зайва чайна ложка солі в день може викликати зменшення кісткової маси на 1,5% в рік.</a:t>
            </a:r>
            <a:endParaRPr lang="ru-RU" sz="2400" dirty="0"/>
          </a:p>
        </p:txBody>
      </p:sp>
      <p:pic>
        <p:nvPicPr>
          <p:cNvPr id="4" name="Picture 2" descr="Картинки по запросу &quot;остеопороз&quot;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43"/>
          <a:stretch/>
        </p:blipFill>
        <p:spPr bwMode="auto">
          <a:xfrm>
            <a:off x="3718148" y="3555924"/>
            <a:ext cx="5112568" cy="3085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8" name="Picture 2" descr="Картинки по запросу &quot;остеопороз лечение питание&quot;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00" t="14821" r="3016" b="35092"/>
          <a:stretch/>
        </p:blipFill>
        <p:spPr bwMode="auto">
          <a:xfrm>
            <a:off x="333772" y="4110438"/>
            <a:ext cx="2979964" cy="203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192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4006" y="980728"/>
            <a:ext cx="11953328" cy="5632311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2000" dirty="0" smtClean="0"/>
              <a:t>Лікування </a:t>
            </a:r>
            <a:r>
              <a:rPr lang="uk-UA" sz="2000" dirty="0"/>
              <a:t>хворих на остеопороз має бути комплексним з урахуванням форми захворювання (первинної або вторинної) і направлено на уповільнення темпів втрати кісткової тканини і посилення процесів </a:t>
            </a:r>
            <a:r>
              <a:rPr lang="uk-UA" sz="2000" dirty="0" err="1" smtClean="0"/>
              <a:t>кісткоутворення</a:t>
            </a:r>
            <a:r>
              <a:rPr lang="uk-UA" sz="2000" dirty="0"/>
              <a:t>. </a:t>
            </a:r>
            <a:endParaRPr lang="uk-UA" sz="20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2000" dirty="0" smtClean="0"/>
              <a:t>При </a:t>
            </a:r>
            <a:r>
              <a:rPr lang="uk-UA" sz="2000" dirty="0"/>
              <a:t>вторинному остеопорозі необхідно усунути першопричину захворювання або по можливості зменшити її вплив і починати корекцію структури кісткової </a:t>
            </a:r>
            <a:r>
              <a:rPr lang="uk-UA" sz="2000" dirty="0" smtClean="0"/>
              <a:t>тканини. Своєчасне </a:t>
            </a:r>
            <a:r>
              <a:rPr lang="uk-UA" sz="2000" dirty="0"/>
              <a:t>усунення причини вторинного остеопорозу у багатьох випадках може призвести до повної нормалізації структури кісткової тканини. </a:t>
            </a:r>
            <a:endParaRPr lang="uk-UA" sz="20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2000" dirty="0" smtClean="0"/>
              <a:t>Лікування </a:t>
            </a:r>
            <a:r>
              <a:rPr lang="uk-UA" sz="2000" dirty="0"/>
              <a:t>хворих на первинний остеопороз направлено на уповільнення темпів втрати кісткової тканини. Воно включає дієту, постійний рівень фізичної активності </a:t>
            </a:r>
            <a:r>
              <a:rPr lang="uk-UA" sz="2000" dirty="0" smtClean="0"/>
              <a:t>та </a:t>
            </a:r>
            <a:r>
              <a:rPr lang="uk-UA" sz="2000" dirty="0"/>
              <a:t>призначення засобів, що пригнічують резорбцію кістки або стимулюють </a:t>
            </a:r>
            <a:r>
              <a:rPr lang="uk-UA" sz="2000" dirty="0" err="1"/>
              <a:t>кісткоутворення</a:t>
            </a:r>
            <a:r>
              <a:rPr lang="uk-UA" sz="2000" dirty="0"/>
              <a:t>.</a:t>
            </a:r>
            <a:endParaRPr lang="ru-RU" sz="20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2000" dirty="0" smtClean="0"/>
              <a:t>При </a:t>
            </a:r>
            <a:r>
              <a:rPr lang="uk-UA" sz="2000" dirty="0"/>
              <a:t>лікуванні остеопорозу застосовують курсами по 2-3 місяці препарати, які гальмують резорбцію кістки (препарати кальцію, </a:t>
            </a:r>
            <a:r>
              <a:rPr lang="uk-UA" sz="2000" dirty="0" err="1"/>
              <a:t>кальцитонін</a:t>
            </a:r>
            <a:r>
              <a:rPr lang="uk-UA" sz="2000" dirty="0"/>
              <a:t>, </a:t>
            </a:r>
            <a:r>
              <a:rPr lang="uk-UA" sz="2000" dirty="0" err="1"/>
              <a:t>біфосфонати</a:t>
            </a:r>
            <a:r>
              <a:rPr lang="uk-UA" sz="2000" dirty="0"/>
              <a:t>) в комбінації з препаратами вітаміну D. </a:t>
            </a:r>
            <a:endParaRPr lang="uk-UA" sz="20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2000" dirty="0" smtClean="0"/>
              <a:t>У </a:t>
            </a:r>
            <a:r>
              <a:rPr lang="uk-UA" sz="2000" dirty="0"/>
              <a:t>лікуванні остеопорозу у жінок важлива </a:t>
            </a:r>
            <a:r>
              <a:rPr lang="uk-UA" sz="2000" dirty="0" err="1"/>
              <a:t>гормонозамістна</a:t>
            </a:r>
            <a:r>
              <a:rPr lang="uk-UA" sz="2000" dirty="0"/>
              <a:t> терапія: естрадіол. </a:t>
            </a:r>
            <a:endParaRPr lang="uk-UA" sz="20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2000" dirty="0" smtClean="0"/>
              <a:t>Важливу </a:t>
            </a:r>
            <a:r>
              <a:rPr lang="uk-UA" sz="2000" dirty="0"/>
              <a:t>роль відіграє симптоматичне лікування, яке не впливає безпосередньо на сам патологічний процес у кістковій тканині, але допомагає пацієнтові підвищити якість життя і працездатність. Воно спрямоване на зменшення болю, підвищення рухливості, адаптацію до соціальних умов життя. Сюди відносяться лікувальна фізкультура, масаж, фізіотерапевтичні процедури, призначення знеболюючих і ряду інших препаратів, використання корсетів та інших ортопедичних виробів.  </a:t>
            </a:r>
            <a:endParaRPr lang="ru-RU" sz="2000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18004" y="188640"/>
            <a:ext cx="11953327" cy="599728"/>
          </a:xfrm>
        </p:spPr>
        <p:txBody>
          <a:bodyPr>
            <a:normAutofit/>
          </a:bodyPr>
          <a:lstStyle/>
          <a:p>
            <a:r>
              <a:rPr lang="uk-UA" sz="3200" b="1" i="1" dirty="0"/>
              <a:t>Принципи лікування і</a:t>
            </a:r>
            <a:r>
              <a:rPr lang="uk-UA" sz="3200" i="1" dirty="0"/>
              <a:t> </a:t>
            </a:r>
            <a:r>
              <a:rPr lang="uk-UA" sz="3200" b="1" i="1" dirty="0"/>
              <a:t>фізичної реабілітації при остеопорозі</a:t>
            </a:r>
            <a:endParaRPr lang="ru-RU" sz="3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941539"/>
            <a:ext cx="9766820" cy="590931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uk-UA" dirty="0" smtClean="0"/>
              <a:t>При </a:t>
            </a:r>
            <a:r>
              <a:rPr lang="uk-UA" dirty="0"/>
              <a:t>переломах хребців на фоні остеопорозу, на ряду з медикаментозною терапією, обов’язковим є використання ортопедичних корсетів. Однак такі корсети у верхній частині тиснуть ременями або іншими елементами конструкції на шкіру в ділянках плечей і пахв, а в нижній частині затискають живіт широким ременем. Крім того, дуже рідко корсет здатний забезпечити вентиляцію, і шкіра під ним потіє і місцями натирається. Багато авторів вважають, що іммобілізація, тобто носіння корсета, посилює остеопороз. </a:t>
            </a:r>
            <a:endParaRPr lang="uk-UA" dirty="0" smtClean="0"/>
          </a:p>
          <a:p>
            <a:r>
              <a:rPr lang="uk-UA" dirty="0" err="1" smtClean="0"/>
              <a:t>Ортез</a:t>
            </a:r>
            <a:r>
              <a:rPr lang="uk-UA" dirty="0" smtClean="0"/>
              <a:t> </a:t>
            </a:r>
            <a:r>
              <a:rPr lang="uk-UA" dirty="0"/>
              <a:t>застосовують лише в періоді гострих проявів на обмежений час; таким чином зменшується біль, і пацієнт набуває більшу активність, ніж без корсета. У гострому періоді після перелому хребта корсет носять протягом усього дня. </a:t>
            </a:r>
            <a:r>
              <a:rPr lang="uk-UA" dirty="0"/>
              <a:t>При свіжих компресійних переломах хребта протипоказано довго сидіти в корсеті.</a:t>
            </a:r>
            <a:endParaRPr lang="uk-UA" dirty="0" smtClean="0"/>
          </a:p>
          <a:p>
            <a:r>
              <a:rPr lang="uk-UA" dirty="0" smtClean="0"/>
              <a:t>При </a:t>
            </a:r>
            <a:r>
              <a:rPr lang="uk-UA" dirty="0"/>
              <a:t>переломі хребців для іммобілізації тулуба в залежності від локалізації перелому застосовують поперековий або грудо-поперековий корсет. </a:t>
            </a:r>
            <a:r>
              <a:rPr lang="uk-UA" dirty="0"/>
              <a:t>При остеопорозі хворі носять корсет протягом декількох років. </a:t>
            </a:r>
            <a:endParaRPr lang="uk-UA" dirty="0" smtClean="0"/>
          </a:p>
          <a:p>
            <a:r>
              <a:rPr lang="uk-UA" dirty="0" smtClean="0"/>
              <a:t>Користування </a:t>
            </a:r>
            <a:r>
              <a:rPr lang="uk-UA" dirty="0"/>
              <a:t>корсетом має свої особливості. Пацієнт одягає корсет в положенні лежачи, потім встає, спираючись на руки, повертаючись на бік і спускаючи ноги з ліжка. </a:t>
            </a:r>
            <a:endParaRPr lang="uk-UA" dirty="0" smtClean="0"/>
          </a:p>
          <a:p>
            <a:r>
              <a:rPr lang="uk-UA" dirty="0" smtClean="0"/>
              <a:t>Носіння </a:t>
            </a:r>
            <a:r>
              <a:rPr lang="uk-UA" dirty="0"/>
              <a:t>напівжорсткого або м'якого корсета доцільно за умови занять лікувальною гімнастикою, щоб уникнути атрофії м'язів. </a:t>
            </a:r>
            <a:r>
              <a:rPr lang="uk-UA" dirty="0"/>
              <a:t>Навантаження в корсеті є дозованими. Найбільш поширеним видом навантаження є ходьба в корсеті. </a:t>
            </a:r>
            <a:r>
              <a:rPr lang="uk-UA" dirty="0" smtClean="0"/>
              <a:t>При </a:t>
            </a:r>
            <a:r>
              <a:rPr lang="uk-UA" dirty="0"/>
              <a:t>свіжих переломах хребта ходьба починається у міру зменшення болю. Спочатку дозована ходьба триває не більше 15 хвилин в день. </a:t>
            </a:r>
            <a:r>
              <a:rPr lang="uk-UA" dirty="0" smtClean="0"/>
              <a:t>Протягом </a:t>
            </a:r>
            <a:r>
              <a:rPr lang="uk-UA" dirty="0"/>
              <a:t>1-2 місяців </a:t>
            </a:r>
            <a:r>
              <a:rPr lang="uk-UA" dirty="0" smtClean="0"/>
              <a:t>час </a:t>
            </a:r>
            <a:r>
              <a:rPr lang="uk-UA" dirty="0"/>
              <a:t>ходьби збільшують до півтора-двох годин. </a:t>
            </a:r>
            <a:r>
              <a:rPr lang="uk-UA" dirty="0" smtClean="0"/>
              <a:t>Чергують </a:t>
            </a:r>
            <a:r>
              <a:rPr lang="uk-UA" dirty="0"/>
              <a:t>різні варіанти ходьби: на носках, на п'ятах, по рівній поверхні, по пересіченій місцевості. </a:t>
            </a:r>
            <a:endParaRPr lang="uk-UA" dirty="0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144001" cy="941539"/>
          </a:xfrm>
        </p:spPr>
        <p:txBody>
          <a:bodyPr/>
          <a:lstStyle/>
          <a:p>
            <a:pPr algn="ctr"/>
            <a:r>
              <a:rPr lang="uk-UA" sz="6000" b="1" dirty="0"/>
              <a:t>Ортопедичне лікування</a:t>
            </a:r>
            <a:endParaRPr lang="ru-RU" sz="6000" dirty="0"/>
          </a:p>
        </p:txBody>
      </p:sp>
      <p:pic>
        <p:nvPicPr>
          <p:cNvPr id="33794" name="Picture 2" descr="Картинки по запросу &quot;ортопедическое лечение остеопороза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0836" y="116632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Картинки по запросу &quot;ортопедическое лечение остеопороза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0836" y="2306322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Картинки по запросу &quot;ортопедическое лечение остеопороза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2760" y="4509121"/>
            <a:ext cx="1819275" cy="2321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2832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3772" y="116632"/>
            <a:ext cx="11593287" cy="887760"/>
          </a:xfrm>
        </p:spPr>
        <p:txBody>
          <a:bodyPr>
            <a:noAutofit/>
          </a:bodyPr>
          <a:lstStyle/>
          <a:p>
            <a:pPr algn="ctr"/>
            <a:r>
              <a:rPr lang="uk-UA" sz="6000" b="1" dirty="0"/>
              <a:t>Фізіотерапія при остеопорозі</a:t>
            </a:r>
            <a:endParaRPr lang="ru-RU" sz="6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33771" y="908720"/>
            <a:ext cx="115932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dirty="0">
                <a:solidFill>
                  <a:prstClr val="white"/>
                </a:solidFill>
              </a:rPr>
              <a:t>Фізіотерапевтичні заходи сприяють поліпшенню обмінних процесів в кістковій тканині, уповільнюють процеси її руйнування, впливають на процеси кровопостачання кістки і навколишніх тканин. Крім того, в якості додаткового ефекту фізіотерапевтичне лікування сприяє зменшенню больового синдрому. </a:t>
            </a:r>
            <a:endParaRPr lang="uk-UA" dirty="0" smtClean="0">
              <a:solidFill>
                <a:prstClr val="white"/>
              </a:solidFill>
            </a:endParaRPr>
          </a:p>
          <a:p>
            <a:pPr lvl="0"/>
            <a:r>
              <a:rPr lang="uk-UA" u="sng" dirty="0" smtClean="0">
                <a:solidFill>
                  <a:prstClr val="white"/>
                </a:solidFill>
              </a:rPr>
              <a:t>Серед </a:t>
            </a:r>
            <a:r>
              <a:rPr lang="uk-UA" u="sng" dirty="0">
                <a:solidFill>
                  <a:prstClr val="white"/>
                </a:solidFill>
              </a:rPr>
              <a:t>фізіотерапевтичних методів лікування остеопорозу хребетного стовпа найбільше застосування мають такі:</a:t>
            </a:r>
            <a:endParaRPr lang="ru-RU" u="sng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1804" y="2177009"/>
            <a:ext cx="10873208" cy="45243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uk-UA" dirty="0">
                <a:solidFill>
                  <a:schemeClr val="bg1"/>
                </a:solidFill>
              </a:rPr>
              <a:t>1) індуктотермія (короткохвильова діатермія);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uk-UA" dirty="0">
                <a:solidFill>
                  <a:schemeClr val="bg1"/>
                </a:solidFill>
              </a:rPr>
              <a:t>2) мікрохвильова терапія;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uk-UA" dirty="0">
                <a:solidFill>
                  <a:schemeClr val="bg1"/>
                </a:solidFill>
              </a:rPr>
              <a:t>3) ультразвукова терапія;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uk-UA" dirty="0">
                <a:solidFill>
                  <a:schemeClr val="bg1"/>
                </a:solidFill>
              </a:rPr>
              <a:t>4) синусоїдальні модульовані струми і </a:t>
            </a:r>
            <a:r>
              <a:rPr lang="uk-UA" dirty="0" err="1">
                <a:solidFill>
                  <a:schemeClr val="bg1"/>
                </a:solidFill>
              </a:rPr>
              <a:t>діадинамічні</a:t>
            </a:r>
            <a:r>
              <a:rPr lang="uk-UA" dirty="0">
                <a:solidFill>
                  <a:schemeClr val="bg1"/>
                </a:solidFill>
              </a:rPr>
              <a:t> струми </a:t>
            </a:r>
            <a:r>
              <a:rPr lang="uk-UA" dirty="0" err="1">
                <a:solidFill>
                  <a:schemeClr val="bg1"/>
                </a:solidFill>
              </a:rPr>
              <a:t>Бернара</a:t>
            </a:r>
            <a:r>
              <a:rPr lang="uk-UA" dirty="0">
                <a:solidFill>
                  <a:schemeClr val="bg1"/>
                </a:solidFill>
              </a:rPr>
              <a:t>;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uk-UA" dirty="0">
                <a:solidFill>
                  <a:schemeClr val="bg1"/>
                </a:solidFill>
              </a:rPr>
              <a:t>5) електрофорез з новокаїном, анальгіном, </a:t>
            </a:r>
            <a:r>
              <a:rPr lang="uk-UA" dirty="0" err="1" smtClean="0">
                <a:solidFill>
                  <a:schemeClr val="bg1"/>
                </a:solidFill>
              </a:rPr>
              <a:t>димексідом</a:t>
            </a:r>
            <a:r>
              <a:rPr lang="uk-UA" dirty="0">
                <a:solidFill>
                  <a:schemeClr val="bg1"/>
                </a:solidFill>
              </a:rPr>
              <a:t>;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uk-UA" dirty="0">
                <a:solidFill>
                  <a:schemeClr val="bg1"/>
                </a:solidFill>
              </a:rPr>
              <a:t>6) лазерна терапія - забезпечує симптоматичне знеболюючу дію;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uk-UA" dirty="0">
                <a:solidFill>
                  <a:schemeClr val="bg1"/>
                </a:solidFill>
              </a:rPr>
              <a:t>7) магнітотерапія;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uk-UA" dirty="0">
                <a:solidFill>
                  <a:schemeClr val="bg1"/>
                </a:solidFill>
              </a:rPr>
              <a:t>8) </a:t>
            </a:r>
            <a:r>
              <a:rPr lang="uk-UA" dirty="0" err="1">
                <a:solidFill>
                  <a:schemeClr val="bg1"/>
                </a:solidFill>
              </a:rPr>
              <a:t>ультрафонофорез</a:t>
            </a:r>
            <a:r>
              <a:rPr lang="uk-UA" dirty="0">
                <a:solidFill>
                  <a:schemeClr val="bg1"/>
                </a:solidFill>
              </a:rPr>
              <a:t> </a:t>
            </a:r>
            <a:r>
              <a:rPr lang="uk-UA" dirty="0" smtClean="0">
                <a:solidFill>
                  <a:schemeClr val="bg1"/>
                </a:solidFill>
              </a:rPr>
              <a:t>статевих </a:t>
            </a:r>
            <a:r>
              <a:rPr lang="uk-UA" dirty="0">
                <a:solidFill>
                  <a:schemeClr val="bg1"/>
                </a:solidFill>
              </a:rPr>
              <a:t>гормонів (при недостатності їх як основної причини розвитку захворювання). Курс лікування - 10-12 процедур через день</a:t>
            </a:r>
            <a:r>
              <a:rPr lang="uk-UA" dirty="0" smtClean="0">
                <a:solidFill>
                  <a:schemeClr val="bg1"/>
                </a:solidFill>
              </a:rPr>
              <a:t>;</a:t>
            </a:r>
          </a:p>
          <a:p>
            <a:r>
              <a:rPr lang="uk-UA" dirty="0">
                <a:solidFill>
                  <a:schemeClr val="bg1"/>
                </a:solidFill>
              </a:rPr>
              <a:t>9) локальна баротерапія - лікування уражених ділянок кісток за допомогою штучного зниження атмосферного тиску. За допомогою цієї процедури створюється місцевий від'ємний тиск, що призводить до збільшення </a:t>
            </a:r>
            <a:r>
              <a:rPr lang="uk-UA" dirty="0" err="1">
                <a:solidFill>
                  <a:schemeClr val="bg1"/>
                </a:solidFill>
              </a:rPr>
              <a:t>кровотоку</a:t>
            </a:r>
            <a:r>
              <a:rPr lang="uk-UA" dirty="0">
                <a:solidFill>
                  <a:schemeClr val="bg1"/>
                </a:solidFill>
              </a:rPr>
              <a:t> в місці патології, відкриваються резервні капіляри, підвищується віддача з крові в тканини кисню і різних поживних речовин. Значною мірою підвищується обмін речовин в тканини. Протипоказанням є наявність таких захворювань, як: реактивний </a:t>
            </a:r>
            <a:r>
              <a:rPr lang="uk-UA" dirty="0" err="1">
                <a:solidFill>
                  <a:schemeClr val="bg1"/>
                </a:solidFill>
              </a:rPr>
              <a:t>синовііт</a:t>
            </a:r>
            <a:r>
              <a:rPr lang="uk-UA" dirty="0">
                <a:solidFill>
                  <a:schemeClr val="bg1"/>
                </a:solidFill>
              </a:rPr>
              <a:t>, тромбофлебіт, варикозна хвороба кінцівок, серцево-судинна або дихальна недостатність, виражена артеріальна гіпертензія, серйозні порушення ритму серця, рак, </a:t>
            </a:r>
            <a:r>
              <a:rPr lang="uk-UA" dirty="0" err="1">
                <a:solidFill>
                  <a:schemeClr val="bg1"/>
                </a:solidFill>
              </a:rPr>
              <a:t>аневризматичне</a:t>
            </a:r>
            <a:r>
              <a:rPr lang="uk-UA" dirty="0">
                <a:solidFill>
                  <a:schemeClr val="bg1"/>
                </a:solidFill>
              </a:rPr>
              <a:t> розширення артерій кінцівок</a:t>
            </a:r>
            <a:r>
              <a:rPr lang="uk-UA" dirty="0" smtClean="0">
                <a:solidFill>
                  <a:schemeClr val="bg1"/>
                </a:solidFill>
              </a:rPr>
              <a:t>;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096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1764" y="1484784"/>
            <a:ext cx="11737304" cy="50783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uk-UA" dirty="0" smtClean="0">
                <a:solidFill>
                  <a:schemeClr val="bg1"/>
                </a:solidFill>
              </a:rPr>
              <a:t>10</a:t>
            </a:r>
            <a:r>
              <a:rPr lang="uk-UA" dirty="0">
                <a:solidFill>
                  <a:schemeClr val="bg1"/>
                </a:solidFill>
              </a:rPr>
              <a:t>) лікування </a:t>
            </a:r>
            <a:r>
              <a:rPr lang="uk-UA" dirty="0" err="1">
                <a:solidFill>
                  <a:schemeClr val="bg1"/>
                </a:solidFill>
              </a:rPr>
              <a:t>бішофітом</a:t>
            </a:r>
            <a:r>
              <a:rPr lang="uk-UA" dirty="0">
                <a:solidFill>
                  <a:schemeClr val="bg1"/>
                </a:solidFill>
              </a:rPr>
              <a:t>. </a:t>
            </a:r>
            <a:r>
              <a:rPr lang="uk-UA" dirty="0" err="1">
                <a:solidFill>
                  <a:schemeClr val="bg1"/>
                </a:solidFill>
              </a:rPr>
              <a:t>Бішофіт</a:t>
            </a:r>
            <a:r>
              <a:rPr lang="uk-UA" dirty="0">
                <a:solidFill>
                  <a:schemeClr val="bg1"/>
                </a:solidFill>
              </a:rPr>
              <a:t> - це </a:t>
            </a:r>
            <a:r>
              <a:rPr lang="uk-UA" dirty="0" err="1">
                <a:solidFill>
                  <a:schemeClr val="bg1"/>
                </a:solidFill>
              </a:rPr>
              <a:t>бромно-хлоридномагнієва</a:t>
            </a:r>
            <a:r>
              <a:rPr lang="uk-UA" dirty="0">
                <a:solidFill>
                  <a:schemeClr val="bg1"/>
                </a:solidFill>
              </a:rPr>
              <a:t> ропа природного походження, в якому в дуже значних кількостях містяться солі кальцію, калію, натрію, йоду, міді, заліза, кремнію, молібдену, титану. Основними ефектами є протизапальний, знеболюючий, </a:t>
            </a:r>
            <a:r>
              <a:rPr lang="uk-UA" dirty="0" err="1">
                <a:solidFill>
                  <a:schemeClr val="bg1"/>
                </a:solidFill>
              </a:rPr>
              <a:t>розсмоктуючий</a:t>
            </a:r>
            <a:r>
              <a:rPr lang="uk-UA" dirty="0">
                <a:solidFill>
                  <a:schemeClr val="bg1"/>
                </a:solidFill>
              </a:rPr>
              <a:t>. Препарат може застосовуватися у вигляді компресів на хвору область, ванночок ножних і для рук, ванн для всього організму;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uk-UA" dirty="0">
                <a:solidFill>
                  <a:schemeClr val="bg1"/>
                </a:solidFill>
              </a:rPr>
              <a:t>11) аплікації на область ураження знеболюючих мазей. Мазі при цьому можуть безпосередньо втиратися в шкіру. При гарній </a:t>
            </a:r>
            <a:r>
              <a:rPr lang="uk-UA" dirty="0" err="1">
                <a:solidFill>
                  <a:schemeClr val="bg1"/>
                </a:solidFill>
              </a:rPr>
              <a:t>переносимості</a:t>
            </a:r>
            <a:r>
              <a:rPr lang="uk-UA" dirty="0">
                <a:solidFill>
                  <a:schemeClr val="bg1"/>
                </a:solidFill>
              </a:rPr>
              <a:t> та відсутності алергічних реакцій з цих мазей можливе приготування компресів;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uk-UA" dirty="0">
                <a:solidFill>
                  <a:schemeClr val="bg1"/>
                </a:solidFill>
              </a:rPr>
              <a:t>12). гідротерапія </a:t>
            </a:r>
            <a:r>
              <a:rPr lang="uk-UA" dirty="0" smtClean="0">
                <a:solidFill>
                  <a:schemeClr val="bg1"/>
                </a:solidFill>
              </a:rPr>
              <a:t>застосовується </a:t>
            </a:r>
            <a:r>
              <a:rPr lang="uk-UA" dirty="0">
                <a:solidFill>
                  <a:schemeClr val="bg1"/>
                </a:solidFill>
              </a:rPr>
              <a:t>при відсутності протипоказань (соляно-хвойні, кисневі, хвойно-морські, перлинні ванни</a:t>
            </a:r>
            <a:r>
              <a:rPr lang="uk-UA" dirty="0" smtClean="0">
                <a:solidFill>
                  <a:schemeClr val="bg1"/>
                </a:solidFill>
              </a:rPr>
              <a:t>);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uk-UA" dirty="0">
                <a:solidFill>
                  <a:schemeClr val="bg1"/>
                </a:solidFill>
              </a:rPr>
              <a:t>13). бальнеотерапія чинить дуже позитивний вплив на процеси обміну речовин взагалі і кісткової тканини зокрема, на периферичний кровообіг і капілярний кровообіг. Застосовуються в основному наступні ванни: радонові (Хмільники), </a:t>
            </a:r>
            <a:r>
              <a:rPr lang="uk-UA" dirty="0" err="1">
                <a:solidFill>
                  <a:schemeClr val="bg1"/>
                </a:solidFill>
              </a:rPr>
              <a:t>йодобромні</a:t>
            </a:r>
            <a:r>
              <a:rPr lang="uk-UA" dirty="0">
                <a:solidFill>
                  <a:schemeClr val="bg1"/>
                </a:solidFill>
              </a:rPr>
              <a:t>, </a:t>
            </a:r>
            <a:r>
              <a:rPr lang="uk-UA" dirty="0" err="1">
                <a:solidFill>
                  <a:schemeClr val="bg1"/>
                </a:solidFill>
              </a:rPr>
              <a:t>хлоридно-натрієві</a:t>
            </a:r>
            <a:r>
              <a:rPr lang="uk-UA" dirty="0">
                <a:solidFill>
                  <a:schemeClr val="bg1"/>
                </a:solidFill>
              </a:rPr>
              <a:t>, скипидарні, сірководневі (курорти Бердянськ, Євпаторія, </a:t>
            </a:r>
            <a:r>
              <a:rPr lang="uk-UA" dirty="0" err="1">
                <a:solidFill>
                  <a:schemeClr val="bg1"/>
                </a:solidFill>
              </a:rPr>
              <a:t>Липецьк</a:t>
            </a:r>
            <a:r>
              <a:rPr lang="uk-UA" dirty="0">
                <a:solidFill>
                  <a:schemeClr val="bg1"/>
                </a:solidFill>
              </a:rPr>
              <a:t>, Нальчик, Одеса, </a:t>
            </a:r>
            <a:r>
              <a:rPr lang="uk-UA" dirty="0" err="1">
                <a:solidFill>
                  <a:schemeClr val="bg1"/>
                </a:solidFill>
              </a:rPr>
              <a:t>П'ятигорськ</a:t>
            </a:r>
            <a:r>
              <a:rPr lang="uk-UA" dirty="0">
                <a:solidFill>
                  <a:schemeClr val="bg1"/>
                </a:solidFill>
              </a:rPr>
              <a:t>, Саки, </a:t>
            </a:r>
            <a:r>
              <a:rPr lang="uk-UA" dirty="0" err="1">
                <a:solidFill>
                  <a:schemeClr val="bg1"/>
                </a:solidFill>
              </a:rPr>
              <a:t>Світлогорськ</a:t>
            </a:r>
            <a:r>
              <a:rPr lang="uk-UA" dirty="0">
                <a:solidFill>
                  <a:schemeClr val="bg1"/>
                </a:solidFill>
              </a:rPr>
              <a:t>). Курс лікування зазвичай становить 12-14 сеансів, що приймаються через день1-2 рази на рік. Температура води лікувальної ванни 36-38°С, тривалість однієї ванни 10-15 хв. Так як при призначенні бальнеотерапії необхідно врахувати вік хворого, супутні захворювання, то передбачені такі варіанти, як </a:t>
            </a:r>
            <a:r>
              <a:rPr lang="uk-UA" dirty="0" err="1">
                <a:solidFill>
                  <a:schemeClr val="bg1"/>
                </a:solidFill>
              </a:rPr>
              <a:t>напіввани</a:t>
            </a:r>
            <a:r>
              <a:rPr lang="uk-UA" dirty="0">
                <a:solidFill>
                  <a:schemeClr val="bg1"/>
                </a:solidFill>
              </a:rPr>
              <a:t>, </a:t>
            </a:r>
            <a:r>
              <a:rPr lang="uk-UA" dirty="0" err="1">
                <a:solidFill>
                  <a:schemeClr val="bg1"/>
                </a:solidFill>
              </a:rPr>
              <a:t>чотирьох-</a:t>
            </a:r>
            <a:r>
              <a:rPr lang="uk-UA" dirty="0">
                <a:solidFill>
                  <a:schemeClr val="bg1"/>
                </a:solidFill>
              </a:rPr>
              <a:t> і двокамерні ванни, які мають значно менше побічних ефектів з боку хворого і, відповідно, значно більше коло показань. Після прийняття ванни хворому рекомендують прилягти в ліжко. Людям похилого віку, особам з різко вираженим остеопорозом водолікування має призначатися обережно, після ретельного медичного обстеження, з урахуванням загального стану людини, стану коронарного кровообігу.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85900" y="188640"/>
            <a:ext cx="9144001" cy="1008112"/>
          </a:xfrm>
        </p:spPr>
        <p:txBody>
          <a:bodyPr>
            <a:normAutofit/>
          </a:bodyPr>
          <a:lstStyle/>
          <a:p>
            <a:pPr algn="ctr"/>
            <a:r>
              <a:rPr lang="uk-UA" sz="4800" b="1" dirty="0" smtClean="0"/>
              <a:t>Природна фізіотерапія</a:t>
            </a:r>
            <a:endParaRPr lang="ru-RU" sz="4800" b="1" dirty="0"/>
          </a:p>
        </p:txBody>
      </p:sp>
    </p:spTree>
    <p:extLst>
      <p:ext uri="{BB962C8B-B14F-4D97-AF65-F5344CB8AC3E}">
        <p14:creationId xmlns:p14="http://schemas.microsoft.com/office/powerpoint/2010/main" val="4012115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Картинки по запросу &quot;ультразвуковая терапия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64" y="188640"/>
            <a:ext cx="3333750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54641" y="2515406"/>
            <a:ext cx="27479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sz="2000" b="1" dirty="0">
                <a:solidFill>
                  <a:prstClr val="white"/>
                </a:solidFill>
              </a:rPr>
              <a:t>ультразвукова </a:t>
            </a:r>
            <a:r>
              <a:rPr lang="uk-UA" sz="2000" b="1" dirty="0" smtClean="0">
                <a:solidFill>
                  <a:prstClr val="white"/>
                </a:solidFill>
              </a:rPr>
              <a:t>терапія</a:t>
            </a:r>
            <a:endParaRPr lang="ru-RU" sz="2000" b="1" dirty="0">
              <a:solidFill>
                <a:prstClr val="white"/>
              </a:solidFill>
            </a:endParaRPr>
          </a:p>
        </p:txBody>
      </p:sp>
      <p:pic>
        <p:nvPicPr>
          <p:cNvPr id="5" name="Picture 6" descr="Картинки по запросу &quot;микроволновая терапия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148" y="188640"/>
            <a:ext cx="3360993" cy="3376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Картинки по запросу &quot;индуктотермия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419" y="188640"/>
            <a:ext cx="4896543" cy="3376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078187" y="3645024"/>
            <a:ext cx="28049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sz="2000" b="1" dirty="0">
                <a:solidFill>
                  <a:prstClr val="white"/>
                </a:solidFill>
              </a:rPr>
              <a:t>мікрохвильова </a:t>
            </a:r>
            <a:r>
              <a:rPr lang="uk-UA" sz="2000" b="1" dirty="0" smtClean="0">
                <a:solidFill>
                  <a:prstClr val="white"/>
                </a:solidFill>
              </a:rPr>
              <a:t>терапія</a:t>
            </a:r>
            <a:endParaRPr lang="ru-RU" sz="2000" b="1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038628" y="3576947"/>
            <a:ext cx="34563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prstClr val="white"/>
                </a:solidFill>
              </a:rPr>
              <a:t>індуктотермія (короткохвильова діатермія</a:t>
            </a:r>
            <a:r>
              <a:rPr lang="uk-UA" sz="2000" b="1" dirty="0" smtClean="0">
                <a:solidFill>
                  <a:prstClr val="white"/>
                </a:solidFill>
              </a:rPr>
              <a:t>)</a:t>
            </a:r>
            <a:endParaRPr lang="ru-RU" sz="2000" b="1" dirty="0"/>
          </a:p>
        </p:txBody>
      </p:sp>
      <p:pic>
        <p:nvPicPr>
          <p:cNvPr id="9" name="Picture 2" descr="Картинки по запросу &quot;индуктотермия при лечение остеопороза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89" y="3140968"/>
            <a:ext cx="2857500" cy="269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837828" y="5949280"/>
            <a:ext cx="18982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dirty="0"/>
              <a:t>магнітотерапія</a:t>
            </a:r>
            <a:endParaRPr lang="ru-RU" sz="2000" b="1" dirty="0"/>
          </a:p>
        </p:txBody>
      </p:sp>
      <p:pic>
        <p:nvPicPr>
          <p:cNvPr id="13" name="Picture 8" descr="Картинки по запросу &quot;ультрафонофорез&quot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148" y="4142244"/>
            <a:ext cx="3360993" cy="2207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736105" y="6361105"/>
            <a:ext cx="55376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dirty="0" err="1"/>
              <a:t>ультрафонофорез</a:t>
            </a:r>
            <a:r>
              <a:rPr lang="uk-UA" sz="2000" b="1" dirty="0"/>
              <a:t> відсутніх статевих гормонів </a:t>
            </a:r>
            <a:endParaRPr lang="ru-RU" sz="2000" b="1" dirty="0"/>
          </a:p>
        </p:txBody>
      </p:sp>
      <p:pic>
        <p:nvPicPr>
          <p:cNvPr id="15" name="Picture 2" descr="Картинки по запросу &quot;лазерная терапия&quot;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6083" y="4344740"/>
            <a:ext cx="2857500" cy="189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8902724" y="6369519"/>
            <a:ext cx="20697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dirty="0"/>
              <a:t>лазерна терапія 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403931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Картинки по запросу &quot;синусоидальные модулированные токи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468" y="171021"/>
            <a:ext cx="5436493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930505" y="3691635"/>
            <a:ext cx="41044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/>
              <a:t>синусоїдальні модульовані струми і </a:t>
            </a:r>
            <a:r>
              <a:rPr lang="uk-UA" sz="2000" b="1" dirty="0" err="1"/>
              <a:t>діадинамічні</a:t>
            </a:r>
            <a:r>
              <a:rPr lang="uk-UA" sz="2000" b="1" dirty="0"/>
              <a:t> струми </a:t>
            </a:r>
            <a:r>
              <a:rPr lang="uk-UA" sz="2000" b="1" dirty="0" err="1"/>
              <a:t>Бернара</a:t>
            </a:r>
            <a:endParaRPr lang="ru-RU" sz="2000" b="1" dirty="0"/>
          </a:p>
        </p:txBody>
      </p:sp>
      <p:pic>
        <p:nvPicPr>
          <p:cNvPr id="35844" name="Picture 4" descr="Картинки по запросу &quot;электрофорез на позвоночник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56" y="2636912"/>
            <a:ext cx="5294567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072843" y="6021288"/>
            <a:ext cx="35283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/>
              <a:t>електрофорез з новокаїном, анальгіном, </a:t>
            </a:r>
            <a:r>
              <a:rPr lang="uk-UA" sz="2000" b="1" dirty="0" err="1"/>
              <a:t>димексидом</a:t>
            </a:r>
            <a:endParaRPr lang="ru-RU" sz="2000" b="1" dirty="0"/>
          </a:p>
        </p:txBody>
      </p:sp>
      <p:pic>
        <p:nvPicPr>
          <p:cNvPr id="35850" name="Picture 10" descr="Картинки по запросу &quot;локальная баротерапия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303" y="1448477"/>
            <a:ext cx="20383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590356" y="4399521"/>
            <a:ext cx="15841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/>
              <a:t>локальна баротерапія 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97035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02" name="Picture 14" descr="Картинки по запросу &quot;минеральные ванны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319" y="3535433"/>
            <a:ext cx="3672408" cy="2829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0" name="Picture 2" descr="Картинки по запросу &quot;лечение бишофитом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56" y="116633"/>
            <a:ext cx="6624736" cy="3888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2" name="Picture 4" descr="Картинки по запросу &quot;лечение бишофитом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516" y="116633"/>
            <a:ext cx="48768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280784" y="3212976"/>
            <a:ext cx="23762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 err="1" smtClean="0"/>
              <a:t>бішофітні</a:t>
            </a:r>
            <a:r>
              <a:rPr lang="uk-UA" sz="2000" b="1" dirty="0" smtClean="0"/>
              <a:t> аплікації</a:t>
            </a:r>
            <a:endParaRPr lang="ru-RU" sz="2000" b="1" dirty="0"/>
          </a:p>
        </p:txBody>
      </p:sp>
      <p:pic>
        <p:nvPicPr>
          <p:cNvPr id="37894" name="Picture 6" descr="Картинки по запросу &quot;гидротерапия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4828" y="3707656"/>
            <a:ext cx="4392488" cy="2657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00" name="Picture 12" descr="Картинки по запросу &quot;минеральные ванны&quot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56" y="4149080"/>
            <a:ext cx="4032448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921171" y="6365105"/>
            <a:ext cx="19864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dirty="0"/>
              <a:t>бальнеотерапія</a:t>
            </a:r>
            <a:endParaRPr lang="ru-RU" sz="20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046740" y="6365105"/>
            <a:ext cx="16850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dirty="0"/>
              <a:t>гідротерапія 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33857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61764" y="759939"/>
            <a:ext cx="11644403" cy="60631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i="1" u="sng" dirty="0" smtClean="0">
                <a:solidFill>
                  <a:schemeClr val="bg1"/>
                </a:solidFill>
              </a:rPr>
              <a:t>Методичні принципи ЛФК при остеопорозі: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000" dirty="0" smtClean="0">
                <a:solidFill>
                  <a:schemeClr val="bg1"/>
                </a:solidFill>
              </a:rPr>
              <a:t>Зважаючи на </a:t>
            </a:r>
            <a:r>
              <a:rPr lang="uk-UA" sz="2000" dirty="0">
                <a:solidFill>
                  <a:schemeClr val="bg1"/>
                </a:solidFill>
              </a:rPr>
              <a:t>різну ступінь рухових розладів у хворих на остеопороз, необхідно враховувати доступність виконання фізичних вправ тим чи іншим хворим. </a:t>
            </a:r>
            <a:endParaRPr lang="uk-UA" sz="2000" dirty="0" smtClean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000" dirty="0" smtClean="0">
                <a:solidFill>
                  <a:schemeClr val="bg1"/>
                </a:solidFill>
              </a:rPr>
              <a:t>Вправи </a:t>
            </a:r>
            <a:r>
              <a:rPr lang="uk-UA" sz="2000" dirty="0">
                <a:solidFill>
                  <a:schemeClr val="bg1"/>
                </a:solidFill>
              </a:rPr>
              <a:t>підбирають з урахуванням ступеня ураження скелета, суглобів, віку хворого, давності захворювання. </a:t>
            </a:r>
            <a:endParaRPr lang="uk-UA" sz="2000" dirty="0" smtClean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000" dirty="0" smtClean="0">
                <a:solidFill>
                  <a:schemeClr val="bg1"/>
                </a:solidFill>
              </a:rPr>
              <a:t>Кожна </a:t>
            </a:r>
            <a:r>
              <a:rPr lang="uk-UA" sz="2000" dirty="0">
                <a:solidFill>
                  <a:schemeClr val="bg1"/>
                </a:solidFill>
              </a:rPr>
              <a:t>вправа має бути максимально ефективною і легко здійсненною, хоча в деяких випадках хворі виконують вправи </a:t>
            </a:r>
            <a:r>
              <a:rPr lang="uk-UA" sz="2000" dirty="0" smtClean="0">
                <a:solidFill>
                  <a:schemeClr val="bg1"/>
                </a:solidFill>
              </a:rPr>
              <a:t>за </a:t>
            </a:r>
            <a:r>
              <a:rPr lang="uk-UA" sz="2000" dirty="0">
                <a:solidFill>
                  <a:schemeClr val="bg1"/>
                </a:solidFill>
              </a:rPr>
              <a:t>допомогою методиста.</a:t>
            </a:r>
            <a:endParaRPr lang="ru-RU" sz="20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000" dirty="0" smtClean="0">
                <a:solidFill>
                  <a:schemeClr val="bg1"/>
                </a:solidFill>
              </a:rPr>
              <a:t>Вихідні </a:t>
            </a:r>
            <a:r>
              <a:rPr lang="uk-UA" sz="2000" dirty="0">
                <a:solidFill>
                  <a:schemeClr val="bg1"/>
                </a:solidFill>
              </a:rPr>
              <a:t>положення для виконання вправ </a:t>
            </a:r>
            <a:r>
              <a:rPr lang="uk-UA" sz="2000" dirty="0" smtClean="0">
                <a:solidFill>
                  <a:schemeClr val="bg1"/>
                </a:solidFill>
              </a:rPr>
              <a:t>: </a:t>
            </a:r>
            <a:r>
              <a:rPr lang="uk-UA" sz="2000" dirty="0">
                <a:solidFill>
                  <a:schemeClr val="bg1"/>
                </a:solidFill>
              </a:rPr>
              <a:t>лежачи, сидячи, стоячи - залежно від тяжкості захворювання і ступеня ураження кісток. </a:t>
            </a:r>
            <a:endParaRPr lang="uk-UA" sz="2000" dirty="0" smtClean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000" dirty="0" smtClean="0">
                <a:solidFill>
                  <a:schemeClr val="bg1"/>
                </a:solidFill>
              </a:rPr>
              <a:t>До </a:t>
            </a:r>
            <a:r>
              <a:rPr lang="uk-UA" sz="2000" dirty="0">
                <a:solidFill>
                  <a:schemeClr val="bg1"/>
                </a:solidFill>
              </a:rPr>
              <a:t>початку занять визначаються найбільш уражені частини скелета. Потім </a:t>
            </a:r>
            <a:r>
              <a:rPr lang="uk-UA" sz="2000" dirty="0" smtClean="0">
                <a:solidFill>
                  <a:schemeClr val="bg1"/>
                </a:solidFill>
              </a:rPr>
              <a:t>складається </a:t>
            </a:r>
            <a:r>
              <a:rPr lang="uk-UA" sz="2000" dirty="0">
                <a:solidFill>
                  <a:schemeClr val="bg1"/>
                </a:solidFill>
              </a:rPr>
              <a:t>спеціальний початковий комплекс фізичних вправ, який виключає навіть незначні перевантаження. До кінця курсу лікування зростає число вправ і кількість їх повторень на кожному занятті. </a:t>
            </a:r>
            <a:endParaRPr lang="uk-UA" sz="2000" dirty="0" smtClean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000" dirty="0" smtClean="0">
                <a:solidFill>
                  <a:schemeClr val="bg1"/>
                </a:solidFill>
              </a:rPr>
              <a:t>Спеціальні </a:t>
            </a:r>
            <a:r>
              <a:rPr lang="uk-UA" sz="2000" dirty="0">
                <a:solidFill>
                  <a:schemeClr val="bg1"/>
                </a:solidFill>
              </a:rPr>
              <a:t>вправи обов'язково чергуються </a:t>
            </a:r>
            <a:r>
              <a:rPr lang="uk-UA" sz="2000" dirty="0" smtClean="0">
                <a:solidFill>
                  <a:schemeClr val="bg1"/>
                </a:solidFill>
              </a:rPr>
              <a:t>із </a:t>
            </a:r>
            <a:r>
              <a:rPr lang="uk-UA" sz="2000" dirty="0" err="1">
                <a:solidFill>
                  <a:schemeClr val="bg1"/>
                </a:solidFill>
              </a:rPr>
              <a:t>загально-зміцнюючими</a:t>
            </a:r>
            <a:r>
              <a:rPr lang="uk-UA" sz="2000" dirty="0">
                <a:solidFill>
                  <a:schemeClr val="bg1"/>
                </a:solidFill>
              </a:rPr>
              <a:t> і дихальними вправами динамічного характеру, що дозволить уникати перевантажень. </a:t>
            </a:r>
            <a:endParaRPr lang="uk-UA" sz="2000" dirty="0" smtClean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000" dirty="0" smtClean="0">
                <a:solidFill>
                  <a:schemeClr val="bg1"/>
                </a:solidFill>
              </a:rPr>
              <a:t>Всі </a:t>
            </a:r>
            <a:r>
              <a:rPr lang="uk-UA" sz="2000" dirty="0">
                <a:solidFill>
                  <a:schemeClr val="bg1"/>
                </a:solidFill>
              </a:rPr>
              <a:t>вправи виконуються хворими в середньому і повільному темпі. Ритмічне виконання вправ забезпечує правильне дихання і не викликає стомлення. </a:t>
            </a:r>
            <a:endParaRPr lang="uk-UA" sz="2000" dirty="0" smtClean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000" dirty="0">
                <a:solidFill>
                  <a:schemeClr val="bg1"/>
                </a:solidFill>
              </a:rPr>
              <a:t>Всі заняття бажано проводити на свіжому повітрі.</a:t>
            </a:r>
            <a:endParaRPr lang="ru-RU" sz="20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000" dirty="0" smtClean="0">
                <a:solidFill>
                  <a:schemeClr val="bg1"/>
                </a:solidFill>
              </a:rPr>
              <a:t>Сприятливим є </a:t>
            </a:r>
            <a:r>
              <a:rPr lang="uk-UA" sz="2000" dirty="0">
                <a:solidFill>
                  <a:schemeClr val="bg1"/>
                </a:solidFill>
              </a:rPr>
              <a:t>проведення комплексу вправ в умовах басейну. </a:t>
            </a:r>
            <a:endParaRPr lang="uk-UA" sz="2000" dirty="0" smtClean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000" dirty="0" smtClean="0">
                <a:solidFill>
                  <a:schemeClr val="bg1"/>
                </a:solidFill>
              </a:rPr>
              <a:t>Основним </a:t>
            </a:r>
            <a:r>
              <a:rPr lang="uk-UA" sz="2000" dirty="0">
                <a:solidFill>
                  <a:schemeClr val="bg1"/>
                </a:solidFill>
              </a:rPr>
              <a:t>правилом хворого на остеопороз є: «рухатися, але уникати </a:t>
            </a:r>
            <a:r>
              <a:rPr lang="uk-UA" sz="2000" dirty="0" smtClean="0">
                <a:solidFill>
                  <a:schemeClr val="bg1"/>
                </a:solidFill>
              </a:rPr>
              <a:t>перенавантажень</a:t>
            </a:r>
            <a:r>
              <a:rPr lang="uk-UA" sz="2000" dirty="0">
                <a:solidFill>
                  <a:schemeClr val="bg1"/>
                </a:solidFill>
              </a:rPr>
              <a:t>». 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61764" y="188640"/>
            <a:ext cx="11737304" cy="599728"/>
          </a:xfrm>
        </p:spPr>
        <p:txBody>
          <a:bodyPr>
            <a:noAutofit/>
          </a:bodyPr>
          <a:lstStyle/>
          <a:p>
            <a:pPr algn="ctr"/>
            <a:r>
              <a:rPr lang="uk-UA" sz="4800" b="1" dirty="0"/>
              <a:t>Лікувальна фізкультура при остеопорозі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420625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1557908" y="116632"/>
            <a:ext cx="9144001" cy="879613"/>
          </a:xfrm>
        </p:spPr>
        <p:txBody>
          <a:bodyPr>
            <a:noAutofit/>
          </a:bodyPr>
          <a:lstStyle/>
          <a:p>
            <a:pPr algn="ctr"/>
            <a:r>
              <a:rPr lang="uk-UA" sz="6000" b="1" u="sng" dirty="0"/>
              <a:t>Види остеопорозу</a:t>
            </a:r>
            <a:r>
              <a:rPr lang="uk-UA" sz="6000" b="1" u="sng" dirty="0" smtClean="0"/>
              <a:t>:</a:t>
            </a:r>
            <a:endParaRPr lang="ru-RU" sz="6000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4294967295"/>
          </p:nvPr>
        </p:nvSpPr>
        <p:spPr>
          <a:xfrm>
            <a:off x="68162" y="1268760"/>
            <a:ext cx="11952288" cy="1219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2800" b="1" i="1" dirty="0" smtClean="0"/>
              <a:t>І. Первинний остеопороз</a:t>
            </a:r>
            <a:r>
              <a:rPr lang="uk-UA" sz="2800" dirty="0" smtClean="0"/>
              <a:t> (розвивається самостійно)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2800" dirty="0" err="1" smtClean="0"/>
              <a:t>Ідіопатичний</a:t>
            </a:r>
            <a:r>
              <a:rPr lang="uk-UA" sz="2800" dirty="0" smtClean="0"/>
              <a:t> - причини невідомі;</a:t>
            </a:r>
            <a:endParaRPr lang="ru-RU" sz="2800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2800" dirty="0"/>
              <a:t>Спадковий </a:t>
            </a:r>
            <a:r>
              <a:rPr lang="uk-UA" sz="2800" dirty="0" smtClean="0"/>
              <a:t>─ </a:t>
            </a:r>
            <a:r>
              <a:rPr lang="uk-UA" sz="2800" dirty="0"/>
              <a:t>сімейне </a:t>
            </a:r>
            <a:r>
              <a:rPr lang="uk-UA" sz="2800" dirty="0" smtClean="0"/>
              <a:t>захворювання;</a:t>
            </a:r>
            <a:endParaRPr lang="ru-RU" sz="2800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2800" dirty="0" smtClean="0"/>
              <a:t>Ювенільний ─ </a:t>
            </a:r>
            <a:r>
              <a:rPr lang="uk-UA" sz="2800" dirty="0"/>
              <a:t>розвивається у хлопчиків і дівчаток зазвичай в 10-14 </a:t>
            </a:r>
            <a:r>
              <a:rPr lang="uk-UA" sz="2800" dirty="0" smtClean="0"/>
              <a:t>років;</a:t>
            </a:r>
            <a:endParaRPr lang="ru-RU" sz="2800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2800" dirty="0" err="1" smtClean="0"/>
              <a:t>Інволютивний</a:t>
            </a:r>
            <a:r>
              <a:rPr lang="uk-UA" sz="2800" dirty="0" smtClean="0"/>
              <a:t> - обумовлений </a:t>
            </a:r>
            <a:r>
              <a:rPr lang="uk-UA" sz="2800" dirty="0"/>
              <a:t>процесами старіння: </a:t>
            </a:r>
            <a:endParaRPr lang="uk-UA" sz="2800" dirty="0" smtClean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uk-UA" sz="2800" dirty="0" smtClean="0"/>
              <a:t>I </a:t>
            </a:r>
            <a:r>
              <a:rPr lang="uk-UA" sz="2800" dirty="0"/>
              <a:t>тип ─ </a:t>
            </a:r>
            <a:r>
              <a:rPr lang="uk-UA" sz="2800" dirty="0" err="1"/>
              <a:t>постменопаузальний</a:t>
            </a:r>
            <a:r>
              <a:rPr lang="uk-UA" sz="2800" dirty="0"/>
              <a:t>; </a:t>
            </a:r>
            <a:endParaRPr lang="uk-UA" sz="2800" dirty="0" smtClean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uk-UA" sz="2800" dirty="0" smtClean="0"/>
              <a:t>II </a:t>
            </a:r>
            <a:r>
              <a:rPr lang="uk-UA" sz="2800" dirty="0"/>
              <a:t>тип ─ розвивається у жінок і чоловіків ─ </a:t>
            </a:r>
            <a:r>
              <a:rPr lang="uk-UA" sz="2800" dirty="0" err="1" smtClean="0"/>
              <a:t>пресенильний</a:t>
            </a:r>
            <a:r>
              <a:rPr lang="uk-UA" sz="2800" dirty="0" smtClean="0"/>
              <a:t> </a:t>
            </a:r>
            <a:r>
              <a:rPr lang="uk-UA" sz="2800" dirty="0"/>
              <a:t>(віком від 50 до 70 років) і </a:t>
            </a:r>
            <a:r>
              <a:rPr lang="uk-UA" sz="2800" dirty="0" err="1" smtClean="0"/>
              <a:t>сенильний</a:t>
            </a:r>
            <a:r>
              <a:rPr lang="uk-UA" sz="2800" dirty="0" smtClean="0"/>
              <a:t> </a:t>
            </a:r>
            <a:r>
              <a:rPr lang="uk-UA" sz="2800" dirty="0"/>
              <a:t>(після 70 років).</a:t>
            </a:r>
            <a:endParaRPr lang="ru-RU" sz="2800" dirty="0"/>
          </a:p>
          <a:p>
            <a:pPr marL="0" indent="0">
              <a:buNone/>
            </a:pPr>
            <a:r>
              <a:rPr lang="uk-UA" sz="2800" b="1" i="1" dirty="0" smtClean="0"/>
              <a:t>ІІ. Вторинний </a:t>
            </a:r>
            <a:r>
              <a:rPr lang="uk-UA" sz="2800" b="1" i="1" dirty="0"/>
              <a:t>остеопороз </a:t>
            </a:r>
            <a:r>
              <a:rPr lang="uk-UA" sz="2800" dirty="0" smtClean="0"/>
              <a:t>(обумовлений </a:t>
            </a:r>
            <a:r>
              <a:rPr lang="uk-UA" sz="2800" dirty="0"/>
              <a:t>наявними захворюваннями або тривалим застосуванням деяких лікарських </a:t>
            </a:r>
            <a:r>
              <a:rPr lang="uk-UA" sz="2800" dirty="0" smtClean="0"/>
              <a:t>засобів)</a:t>
            </a:r>
            <a:endParaRPr lang="ru-RU" sz="2800" dirty="0"/>
          </a:p>
          <a:p>
            <a:endParaRPr lang="ru-RU" sz="2400" dirty="0"/>
          </a:p>
        </p:txBody>
      </p:sp>
      <p:pic>
        <p:nvPicPr>
          <p:cNvPr id="25602" name="Picture 2" descr="Картинки по запросу &quot;клиника остеопороза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0586" y="1196752"/>
            <a:ext cx="3710490" cy="1862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4647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8418" y="188640"/>
            <a:ext cx="11737304" cy="6555641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txBody>
          <a:bodyPr wrap="square">
            <a:spAutoFit/>
          </a:bodyPr>
          <a:lstStyle/>
          <a:p>
            <a:r>
              <a:rPr lang="uk-UA" sz="2000" b="1" u="sng" dirty="0">
                <a:solidFill>
                  <a:schemeClr val="bg1"/>
                </a:solidFill>
              </a:rPr>
              <a:t>Цілі </a:t>
            </a:r>
            <a:r>
              <a:rPr lang="uk-UA" sz="2000" b="1" u="sng" dirty="0" smtClean="0">
                <a:solidFill>
                  <a:schemeClr val="bg1"/>
                </a:solidFill>
              </a:rPr>
              <a:t>та задачі лікувальної </a:t>
            </a:r>
            <a:r>
              <a:rPr lang="uk-UA" sz="2000" b="1" u="sng" dirty="0">
                <a:solidFill>
                  <a:schemeClr val="bg1"/>
                </a:solidFill>
              </a:rPr>
              <a:t>фізкультури </a:t>
            </a:r>
            <a:r>
              <a:rPr lang="uk-UA" sz="2000" b="1" u="sng" dirty="0" smtClean="0">
                <a:solidFill>
                  <a:schemeClr val="bg1"/>
                </a:solidFill>
              </a:rPr>
              <a:t>при </a:t>
            </a:r>
            <a:r>
              <a:rPr lang="uk-UA" sz="2000" b="1" u="sng" dirty="0" err="1" smtClean="0">
                <a:solidFill>
                  <a:schemeClr val="bg1"/>
                </a:solidFill>
              </a:rPr>
              <a:t>остеопорзі</a:t>
            </a:r>
            <a:r>
              <a:rPr lang="uk-UA" sz="2000" b="1" u="sng" dirty="0" smtClean="0">
                <a:solidFill>
                  <a:schemeClr val="bg1"/>
                </a:solidFill>
              </a:rPr>
              <a:t>:</a:t>
            </a:r>
            <a:endParaRPr lang="ru-RU" sz="2000" b="1" u="sng" dirty="0">
              <a:solidFill>
                <a:schemeClr val="bg1"/>
              </a:solidFill>
            </a:endParaRPr>
          </a:p>
          <a:p>
            <a:r>
              <a:rPr lang="uk-UA" sz="2000" dirty="0">
                <a:solidFill>
                  <a:schemeClr val="bg1"/>
                </a:solidFill>
              </a:rPr>
              <a:t>• сформувати правильну </a:t>
            </a:r>
            <a:r>
              <a:rPr lang="uk-UA" sz="2000" dirty="0" smtClean="0">
                <a:solidFill>
                  <a:schemeClr val="bg1"/>
                </a:solidFill>
              </a:rPr>
              <a:t>поставу, </a:t>
            </a:r>
            <a:r>
              <a:rPr lang="uk-UA" sz="2000" dirty="0">
                <a:solidFill>
                  <a:schemeClr val="bg1"/>
                </a:solidFill>
              </a:rPr>
              <a:t>щоб протидіяти ефектам остеопорозу;</a:t>
            </a:r>
            <a:endParaRPr lang="ru-RU" sz="2000" dirty="0">
              <a:solidFill>
                <a:schemeClr val="bg1"/>
              </a:solidFill>
            </a:endParaRPr>
          </a:p>
          <a:p>
            <a:r>
              <a:rPr lang="uk-UA" sz="2000" dirty="0">
                <a:solidFill>
                  <a:schemeClr val="bg1"/>
                </a:solidFill>
              </a:rPr>
              <a:t>• навчитися правильно піднімати і переносити тяжкості;</a:t>
            </a:r>
            <a:endParaRPr lang="ru-RU" sz="2000" dirty="0">
              <a:solidFill>
                <a:schemeClr val="bg1"/>
              </a:solidFill>
            </a:endParaRPr>
          </a:p>
          <a:p>
            <a:r>
              <a:rPr lang="uk-UA" sz="2000" dirty="0">
                <a:solidFill>
                  <a:schemeClr val="bg1"/>
                </a:solidFill>
              </a:rPr>
              <a:t>• навчитися правильно вставати і нахилятися, </a:t>
            </a:r>
            <a:r>
              <a:rPr lang="uk-UA" sz="2000" dirty="0" smtClean="0">
                <a:solidFill>
                  <a:schemeClr val="bg1"/>
                </a:solidFill>
              </a:rPr>
              <a:t>щоб </a:t>
            </a:r>
            <a:r>
              <a:rPr lang="uk-UA" sz="2000" dirty="0">
                <a:solidFill>
                  <a:schemeClr val="bg1"/>
                </a:solidFill>
              </a:rPr>
              <a:t>уникнути напруження хребетного стовпа;</a:t>
            </a:r>
            <a:endParaRPr lang="ru-RU" sz="2000" dirty="0">
              <a:solidFill>
                <a:schemeClr val="bg1"/>
              </a:solidFill>
            </a:endParaRPr>
          </a:p>
          <a:p>
            <a:r>
              <a:rPr lang="uk-UA" sz="2000" dirty="0">
                <a:solidFill>
                  <a:schemeClr val="bg1"/>
                </a:solidFill>
              </a:rPr>
              <a:t>• поліпшити біомеханіку </a:t>
            </a:r>
            <a:r>
              <a:rPr lang="uk-UA" sz="2000" dirty="0" smtClean="0">
                <a:solidFill>
                  <a:schemeClr val="bg1"/>
                </a:solidFill>
              </a:rPr>
              <a:t>рухів тіла, </a:t>
            </a:r>
            <a:r>
              <a:rPr lang="uk-UA" sz="2000" dirty="0">
                <a:solidFill>
                  <a:schemeClr val="bg1"/>
                </a:solidFill>
              </a:rPr>
              <a:t>що б запобігти падінню.</a:t>
            </a:r>
            <a:endParaRPr lang="ru-RU" sz="2000" dirty="0">
              <a:solidFill>
                <a:schemeClr val="bg1"/>
              </a:solidFill>
            </a:endParaRPr>
          </a:p>
          <a:p>
            <a:endParaRPr lang="uk-UA" sz="2000" dirty="0" smtClean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2000" b="1" i="1" dirty="0" smtClean="0">
                <a:solidFill>
                  <a:srgbClr val="7030A0"/>
                </a:solidFill>
              </a:rPr>
              <a:t>Вправи</a:t>
            </a:r>
            <a:r>
              <a:rPr lang="uk-UA" sz="2000" b="1" i="1" dirty="0">
                <a:solidFill>
                  <a:srgbClr val="7030A0"/>
                </a:solidFill>
              </a:rPr>
              <a:t>, що спрямовані на корекцію постави</a:t>
            </a:r>
            <a:r>
              <a:rPr lang="uk-UA" sz="2000" b="1" dirty="0">
                <a:solidFill>
                  <a:schemeClr val="bg2">
                    <a:lumMod val="50000"/>
                    <a:lumOff val="50000"/>
                  </a:schemeClr>
                </a:solidFill>
              </a:rPr>
              <a:t> </a:t>
            </a:r>
            <a:r>
              <a:rPr lang="uk-UA" sz="2000" dirty="0">
                <a:solidFill>
                  <a:schemeClr val="bg1"/>
                </a:solidFill>
              </a:rPr>
              <a:t>у хворого із остеопорозом, знижують ризик падінь і ефективно використовуються </a:t>
            </a:r>
            <a:r>
              <a:rPr lang="uk-UA" sz="2000" dirty="0" smtClean="0">
                <a:solidFill>
                  <a:schemeClr val="bg1"/>
                </a:solidFill>
              </a:rPr>
              <a:t>при лікуванні </a:t>
            </a:r>
            <a:r>
              <a:rPr lang="uk-UA" sz="2000" dirty="0">
                <a:solidFill>
                  <a:schemeClr val="bg1"/>
                </a:solidFill>
              </a:rPr>
              <a:t>цього захворювання. </a:t>
            </a:r>
            <a:endParaRPr lang="ru-RU" sz="20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2000" dirty="0">
                <a:solidFill>
                  <a:schemeClr val="bg1"/>
                </a:solidFill>
              </a:rPr>
              <a:t>Для збільшення сили основних м'язових груп у програмах реабілітації для </a:t>
            </a:r>
            <a:r>
              <a:rPr lang="uk-UA" sz="2000" dirty="0" smtClean="0">
                <a:solidFill>
                  <a:schemeClr val="bg1"/>
                </a:solidFill>
              </a:rPr>
              <a:t>хворих на остеопороз використовують </a:t>
            </a:r>
            <a:r>
              <a:rPr lang="uk-UA" sz="2000" b="1" i="1" dirty="0" smtClean="0">
                <a:solidFill>
                  <a:srgbClr val="7030A0"/>
                </a:solidFill>
              </a:rPr>
              <a:t>вправи на гнучкість </a:t>
            </a:r>
            <a:r>
              <a:rPr lang="uk-UA" sz="2000" dirty="0" smtClean="0">
                <a:solidFill>
                  <a:srgbClr val="7030A0"/>
                </a:solidFill>
              </a:rPr>
              <a:t>і</a:t>
            </a:r>
            <a:r>
              <a:rPr lang="uk-UA" sz="2000" b="1" dirty="0" smtClean="0">
                <a:solidFill>
                  <a:srgbClr val="7030A0"/>
                </a:solidFill>
              </a:rPr>
              <a:t> </a:t>
            </a:r>
            <a:r>
              <a:rPr lang="uk-UA" sz="2000" b="1" i="1" dirty="0" smtClean="0">
                <a:solidFill>
                  <a:srgbClr val="7030A0"/>
                </a:solidFill>
              </a:rPr>
              <a:t>силові </a:t>
            </a:r>
            <a:r>
              <a:rPr lang="uk-UA" sz="2000" b="1" i="1" dirty="0">
                <a:solidFill>
                  <a:srgbClr val="7030A0"/>
                </a:solidFill>
              </a:rPr>
              <a:t>вправи </a:t>
            </a:r>
            <a:r>
              <a:rPr lang="uk-UA" sz="2000" dirty="0">
                <a:solidFill>
                  <a:schemeClr val="bg1"/>
                </a:solidFill>
              </a:rPr>
              <a:t>з протидією власній масі тіла, вправи з помірнім навантаженням (гантелі, м'ячі, гумові стрічки), що не створюють зайвого навантаження на інші органи та системи організму, а отже, не потребують ретельного контролю за станом здоров'я пацієнта та можуть бути рекомендовані для самостійного виконання. Збільшення м'язової сили сприяє збільшенню </a:t>
            </a:r>
            <a:r>
              <a:rPr lang="uk-UA" sz="2000" dirty="0" smtClean="0">
                <a:solidFill>
                  <a:schemeClr val="bg1"/>
                </a:solidFill>
              </a:rPr>
              <a:t>мінеральної щільності кісткової тканини (МЩКТ) </a:t>
            </a:r>
            <a:r>
              <a:rPr lang="uk-UA" sz="2000" dirty="0">
                <a:solidFill>
                  <a:schemeClr val="bg1"/>
                </a:solidFill>
              </a:rPr>
              <a:t>різних ділянок скелета (проксимальної ділянки стегнової кістки, великого вертлюга, передпліччя).</a:t>
            </a:r>
            <a:endParaRPr lang="ru-RU" sz="20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2000" dirty="0" smtClean="0">
                <a:solidFill>
                  <a:schemeClr val="bg1"/>
                </a:solidFill>
              </a:rPr>
              <a:t>Дозування </a:t>
            </a:r>
            <a:r>
              <a:rPr lang="uk-UA" sz="2000" dirty="0">
                <a:solidFill>
                  <a:schemeClr val="bg1"/>
                </a:solidFill>
              </a:rPr>
              <a:t>фізичних вправ </a:t>
            </a:r>
            <a:r>
              <a:rPr lang="uk-UA" sz="2000" dirty="0" smtClean="0">
                <a:solidFill>
                  <a:schemeClr val="bg1"/>
                </a:solidFill>
              </a:rPr>
              <a:t>визначають частотою, інтенсивністю, часом </a:t>
            </a:r>
            <a:r>
              <a:rPr lang="uk-UA" sz="2000" dirty="0">
                <a:solidFill>
                  <a:schemeClr val="bg1"/>
                </a:solidFill>
              </a:rPr>
              <a:t>та </a:t>
            </a:r>
            <a:r>
              <a:rPr lang="uk-UA" sz="2000" dirty="0" smtClean="0">
                <a:solidFill>
                  <a:schemeClr val="bg1"/>
                </a:solidFill>
              </a:rPr>
              <a:t>визначенням </a:t>
            </a:r>
            <a:r>
              <a:rPr lang="uk-UA" sz="2000" dirty="0">
                <a:solidFill>
                  <a:schemeClr val="bg1"/>
                </a:solidFill>
              </a:rPr>
              <a:t>типу вправ. З усіх цих критеріїв у реабілітації хворого з остеопорозом найважливішім є вибір виду </a:t>
            </a:r>
            <a:r>
              <a:rPr lang="uk-UA" sz="2000" dirty="0" smtClean="0">
                <a:solidFill>
                  <a:schemeClr val="bg1"/>
                </a:solidFill>
              </a:rPr>
              <a:t>вправ, адже </a:t>
            </a:r>
            <a:r>
              <a:rPr lang="uk-UA" sz="2000" dirty="0">
                <a:solidFill>
                  <a:schemeClr val="bg1"/>
                </a:solidFill>
              </a:rPr>
              <a:t>деякі види вправ, такі як плавання та їзда на велосипеді, навіть за умов високої інтенсивності не впливають на структурно-функціональний стан кісткової тканини, тоді як силові види вправ (з використанням навантажень або з протидією), заняття на тренажерах, тренування в ходьбі, теніс, веслування за умов тривалих та систематичних занять здатні впливати на мінеральну щільність кісткової тканини.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220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4" descr="Картинки по запросу &quot;упражнения при остеопорозе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572" y="3842258"/>
            <a:ext cx="4608512" cy="29835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Картинки по запросу &quot;лечебная физкультура при остеопорозе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7" y="3873048"/>
            <a:ext cx="4320480" cy="29527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Картинки по запросу &quot;лечебная физкультура при остеопорозе&quot;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91" b="2380"/>
          <a:stretch/>
        </p:blipFill>
        <p:spPr bwMode="auto">
          <a:xfrm>
            <a:off x="4028871" y="2161433"/>
            <a:ext cx="3816424" cy="30209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77788" y="25460"/>
            <a:ext cx="111137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800" b="1" u="sng" dirty="0"/>
              <a:t>Вправи, що спрямовані на </a:t>
            </a:r>
            <a:r>
              <a:rPr lang="uk-UA" sz="2800" b="1" u="sng" dirty="0" smtClean="0"/>
              <a:t>зміцнення </a:t>
            </a:r>
            <a:r>
              <a:rPr lang="uk-UA" sz="2800" b="1" u="sng" dirty="0" err="1" smtClean="0"/>
              <a:t>мязів</a:t>
            </a:r>
            <a:r>
              <a:rPr lang="uk-UA" sz="2800" b="1" u="sng" dirty="0" smtClean="0"/>
              <a:t> спини і корекцію </a:t>
            </a:r>
            <a:r>
              <a:rPr lang="uk-UA" sz="2800" b="1" u="sng" dirty="0"/>
              <a:t>постави </a:t>
            </a:r>
            <a:endParaRPr lang="ru-RU" sz="2800" u="sng" dirty="0"/>
          </a:p>
        </p:txBody>
      </p:sp>
      <p:pic>
        <p:nvPicPr>
          <p:cNvPr id="3" name="Picture 8" descr="Картинки по запросу &quot;лечебная физкультура при остеопорозе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556" y="548680"/>
            <a:ext cx="4768758" cy="30512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Картинки по запросу &quot;лечебная физкультура при остеопорозе&quot;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" r="3735"/>
          <a:stretch/>
        </p:blipFill>
        <p:spPr bwMode="auto">
          <a:xfrm>
            <a:off x="5223" y="660563"/>
            <a:ext cx="4248471" cy="30461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8" name="Picture 6" descr="Картинки по запросу &quot;упражнения при остеопорозе&quot;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220" y="476672"/>
            <a:ext cx="2880320" cy="17810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40" name="Picture 8" descr="Картинки по запросу &quot;упражнения при остеопорозе&quot;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595" y="5112988"/>
            <a:ext cx="3194975" cy="17450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550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70" name="Picture 10" descr="Картинки по запросу &quot;лечебная физкультура при остеопорозе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620" y="3861048"/>
            <a:ext cx="4147938" cy="292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Картинки по запросу &quot;лечебная физкультура при остеопорозе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2684" y="61913"/>
            <a:ext cx="3571875" cy="257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5852" y="175582"/>
            <a:ext cx="833718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u="sng" dirty="0" smtClean="0"/>
              <a:t>Силові вправи </a:t>
            </a:r>
            <a:r>
              <a:rPr lang="uk-UA" sz="2800" b="1" u="sng" dirty="0"/>
              <a:t>на </a:t>
            </a:r>
            <a:r>
              <a:rPr lang="uk-UA" sz="2800" b="1" u="sng" dirty="0" smtClean="0"/>
              <a:t>вагове </a:t>
            </a:r>
            <a:r>
              <a:rPr lang="uk-UA" sz="2800" b="1" u="sng" dirty="0"/>
              <a:t>навантаження при </a:t>
            </a:r>
            <a:r>
              <a:rPr lang="uk-UA" sz="2800" b="1" u="sng" dirty="0" smtClean="0"/>
              <a:t>остеопорозі</a:t>
            </a:r>
            <a:endParaRPr lang="uk-UA" sz="2800" b="1" dirty="0" smtClean="0"/>
          </a:p>
          <a:p>
            <a:r>
              <a:rPr lang="uk-UA" sz="2400" dirty="0" smtClean="0"/>
              <a:t>Вагове </a:t>
            </a:r>
            <a:r>
              <a:rPr lang="uk-UA" sz="2400" dirty="0"/>
              <a:t>навантаження означає, що ноги несуть всю вагу </a:t>
            </a:r>
            <a:r>
              <a:rPr lang="uk-UA" sz="2400" dirty="0" smtClean="0"/>
              <a:t>тіла. </a:t>
            </a:r>
            <a:endParaRPr lang="uk-UA" sz="2000" dirty="0" smtClean="0"/>
          </a:p>
          <a:p>
            <a:r>
              <a:rPr lang="uk-UA" sz="2400" i="1" u="sng" dirty="0" smtClean="0"/>
              <a:t>Приклади </a:t>
            </a:r>
            <a:r>
              <a:rPr lang="uk-UA" sz="2400" i="1" u="sng" dirty="0"/>
              <a:t>вправ на вагове навантаження при остеопорозі:</a:t>
            </a:r>
            <a:endParaRPr lang="ru-RU" sz="2400" i="1" u="sng" dirty="0"/>
          </a:p>
          <a:p>
            <a:r>
              <a:rPr lang="uk-UA" sz="2000" dirty="0"/>
              <a:t>• </a:t>
            </a:r>
            <a:r>
              <a:rPr lang="uk-UA" sz="2400" dirty="0"/>
              <a:t>Ходьба.</a:t>
            </a:r>
            <a:endParaRPr lang="ru-RU" sz="2400" dirty="0"/>
          </a:p>
          <a:p>
            <a:r>
              <a:rPr lang="uk-UA" sz="2400" dirty="0"/>
              <a:t>• Піший туризм.</a:t>
            </a:r>
            <a:endParaRPr lang="ru-RU" sz="2400" dirty="0"/>
          </a:p>
          <a:p>
            <a:r>
              <a:rPr lang="uk-UA" sz="2400" dirty="0"/>
              <a:t>• Танці.</a:t>
            </a:r>
            <a:endParaRPr lang="ru-RU" sz="2400" dirty="0"/>
          </a:p>
          <a:p>
            <a:r>
              <a:rPr lang="uk-UA" sz="2400" dirty="0"/>
              <a:t>• Підйом по сходах</a:t>
            </a:r>
            <a:r>
              <a:rPr lang="uk-UA" sz="2400" dirty="0" smtClean="0"/>
              <a:t>.</a:t>
            </a:r>
            <a:endParaRPr lang="ru-RU" sz="2400" dirty="0"/>
          </a:p>
        </p:txBody>
      </p:sp>
      <p:pic>
        <p:nvPicPr>
          <p:cNvPr id="15364" name="Picture 4" descr="Картинки по запросу &quot;лечебная физкультура при остеопорозе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236" y="1914979"/>
            <a:ext cx="4464496" cy="2861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Картинки по запросу &quot;лечебная физкультура при остеопорозе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95" y="3596011"/>
            <a:ext cx="4736788" cy="3189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2" name="Picture 12" descr="Картинки по запросу &quot;лечебная физкультура при остеопорозе&quot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276" y="4797152"/>
            <a:ext cx="3024336" cy="198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135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740" y="1495"/>
            <a:ext cx="8287344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u="sng" dirty="0" smtClean="0"/>
              <a:t>Силові вправи </a:t>
            </a:r>
            <a:r>
              <a:rPr lang="uk-UA" sz="2800" b="1" u="sng" dirty="0"/>
              <a:t>на опір при </a:t>
            </a:r>
            <a:r>
              <a:rPr lang="uk-UA" sz="2800" b="1" u="sng" dirty="0" smtClean="0"/>
              <a:t>остеопорозі</a:t>
            </a:r>
          </a:p>
          <a:p>
            <a:r>
              <a:rPr lang="uk-UA" sz="2000" dirty="0" smtClean="0"/>
              <a:t>Опір </a:t>
            </a:r>
            <a:r>
              <a:rPr lang="uk-UA" sz="2000" dirty="0"/>
              <a:t>означає, що робота виконується, долаючи </a:t>
            </a:r>
            <a:r>
              <a:rPr lang="uk-UA" sz="2000" dirty="0" smtClean="0"/>
              <a:t>вагу </a:t>
            </a:r>
            <a:r>
              <a:rPr lang="uk-UA" sz="2000" dirty="0"/>
              <a:t>іншого предмета. Вправи на опір зміцнюють мускулатуру і формують кістки.</a:t>
            </a:r>
            <a:endParaRPr lang="ru-RU" sz="2000" dirty="0"/>
          </a:p>
          <a:p>
            <a:r>
              <a:rPr lang="uk-UA" sz="2400" dirty="0"/>
              <a:t>• Вільні ваги або тренажери вдома або в тренажерному залі.</a:t>
            </a:r>
            <a:endParaRPr lang="ru-RU" sz="2400" dirty="0"/>
          </a:p>
          <a:p>
            <a:r>
              <a:rPr lang="uk-UA" sz="2400" dirty="0"/>
              <a:t>• Вправи на опір еластичної </a:t>
            </a:r>
            <a:r>
              <a:rPr lang="uk-UA" sz="2400" dirty="0" smtClean="0"/>
              <a:t>трубки.</a:t>
            </a:r>
            <a:endParaRPr lang="ru-RU" sz="2400" dirty="0"/>
          </a:p>
          <a:p>
            <a:r>
              <a:rPr lang="uk-UA" sz="2400" dirty="0"/>
              <a:t>• Вправи у воді - будь-який рух у воді змушує </a:t>
            </a:r>
            <a:r>
              <a:rPr lang="uk-UA" sz="2400" dirty="0" smtClean="0"/>
              <a:t>м'язи </a:t>
            </a:r>
            <a:r>
              <a:rPr lang="uk-UA" sz="2400" dirty="0"/>
              <a:t>працювати інтенсивніше</a:t>
            </a:r>
            <a:r>
              <a:rPr lang="uk-UA" sz="2400" dirty="0" smtClean="0"/>
              <a:t>.</a:t>
            </a:r>
            <a:endParaRPr lang="ru-RU" sz="2400" dirty="0"/>
          </a:p>
        </p:txBody>
      </p:sp>
      <p:pic>
        <p:nvPicPr>
          <p:cNvPr id="3" name="Picture 6" descr="Картинки по запросу &quot;лечебная физкультура при остеопорозе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4652" y="167468"/>
            <a:ext cx="3810000" cy="2969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Картинки по запросу &quot;факторы риска остеопороза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076" y="3284984"/>
            <a:ext cx="5184576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0" name="Picture 2" descr="Картинки по запросу &quot;лечебная физкультура при остеопорозе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020" y="4357041"/>
            <a:ext cx="4225652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2" name="Picture 4" descr="Картинки по запросу &quot;лечебная физкультура при остеопорозе в бассейне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124" y="2276872"/>
            <a:ext cx="3337013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Картинки по запросу &quot;остеопороз&quot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64" y="4709812"/>
            <a:ext cx="2095500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4" name="Picture 6" descr="Картинки по запросу &quot;лечебная физкультура при остеопорозе в бассейне&quot;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48" y="2564904"/>
            <a:ext cx="3168352" cy="200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6053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950" y="44624"/>
            <a:ext cx="938183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u="sng" dirty="0"/>
              <a:t>Фізичні вправи на гнучкість при </a:t>
            </a:r>
            <a:r>
              <a:rPr lang="uk-UA" sz="2800" b="1" u="sng" dirty="0" smtClean="0"/>
              <a:t>остеопорозі </a:t>
            </a:r>
          </a:p>
          <a:p>
            <a:r>
              <a:rPr lang="uk-UA" sz="2400" dirty="0" smtClean="0"/>
              <a:t>Гнучкість </a:t>
            </a:r>
            <a:r>
              <a:rPr lang="uk-UA" sz="2400" dirty="0"/>
              <a:t>суглобів сприяє запобіганню ушкоджень. </a:t>
            </a:r>
            <a:endParaRPr lang="uk-UA" sz="2400" dirty="0" smtClean="0"/>
          </a:p>
          <a:p>
            <a:r>
              <a:rPr lang="uk-UA" sz="2400" i="1" u="sng" dirty="0" smtClean="0"/>
              <a:t>Приклади </a:t>
            </a:r>
            <a:r>
              <a:rPr lang="uk-UA" sz="2400" i="1" u="sng" dirty="0"/>
              <a:t>фізичних вправ на гнучкість при остеопорозі включають:</a:t>
            </a:r>
            <a:endParaRPr lang="ru-RU" sz="2400" i="1" u="sng" dirty="0"/>
          </a:p>
          <a:p>
            <a:r>
              <a:rPr lang="uk-UA" sz="2400" dirty="0"/>
              <a:t>• Регулярну розтяжку.</a:t>
            </a:r>
            <a:endParaRPr lang="ru-RU" sz="2400" dirty="0"/>
          </a:p>
          <a:p>
            <a:r>
              <a:rPr lang="uk-UA" sz="2400" dirty="0"/>
              <a:t>• </a:t>
            </a:r>
            <a:r>
              <a:rPr lang="uk-UA" sz="2400" dirty="0" err="1"/>
              <a:t>Тай-Цзи</a:t>
            </a:r>
            <a:r>
              <a:rPr lang="uk-UA" sz="2400" dirty="0"/>
              <a:t> - повільні, граціозні рухи - сприяє розвитку координації і зміцненню кісток.</a:t>
            </a:r>
            <a:endParaRPr lang="ru-RU" sz="2400" dirty="0"/>
          </a:p>
          <a:p>
            <a:r>
              <a:rPr lang="uk-UA" sz="2400" dirty="0"/>
              <a:t>• Йогу </a:t>
            </a:r>
            <a:r>
              <a:rPr lang="uk-UA" sz="2400" dirty="0" smtClean="0"/>
              <a:t>– сприяє підвищенню </a:t>
            </a:r>
            <a:r>
              <a:rPr lang="uk-UA" sz="2400" dirty="0"/>
              <a:t>мінеральної щільності кісткової тканини хребта. Йога також відточує відчуття рівноваги, координації, концентрації та усвідомлення свого </a:t>
            </a:r>
            <a:r>
              <a:rPr lang="uk-UA" sz="2400" dirty="0" smtClean="0"/>
              <a:t>тіла, що </a:t>
            </a:r>
            <a:r>
              <a:rPr lang="uk-UA" sz="2400" dirty="0"/>
              <a:t>запобігає падінню.</a:t>
            </a:r>
            <a:endParaRPr lang="ru-RU" sz="2400" dirty="0"/>
          </a:p>
        </p:txBody>
      </p:sp>
      <p:pic>
        <p:nvPicPr>
          <p:cNvPr id="3" name="Picture 4" descr="Картинки по запросу &quot;лечебная физкультура при остеопорозе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49" y="3645024"/>
            <a:ext cx="4248471" cy="3122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Картинки по запросу &quot;факторы риска остеопороза&quot;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7" b="7484"/>
          <a:stretch/>
        </p:blipFill>
        <p:spPr bwMode="auto">
          <a:xfrm>
            <a:off x="9334772" y="127535"/>
            <a:ext cx="2761950" cy="3394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Картинки по запросу &quot;лечебная физкультура при остеопорозе&quot;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31"/>
          <a:stretch/>
        </p:blipFill>
        <p:spPr bwMode="auto">
          <a:xfrm>
            <a:off x="8470676" y="3586353"/>
            <a:ext cx="3637204" cy="3180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4" descr="Картинки по запросу &quot;упражнения на гибкость при остеопорозе&quot;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38" b="11296"/>
          <a:stretch/>
        </p:blipFill>
        <p:spPr bwMode="auto">
          <a:xfrm>
            <a:off x="4294212" y="3645024"/>
            <a:ext cx="4176464" cy="3122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4220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 descr="Картинки по запросу &quot;лечебная физкультура при остеопорозе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44" t="-3473" r="8164" b="3473"/>
          <a:stretch/>
        </p:blipFill>
        <p:spPr bwMode="auto">
          <a:xfrm>
            <a:off x="1989956" y="3455158"/>
            <a:ext cx="4646897" cy="3276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Картинки по запросу &quot;лечебная физкультура при остеопорозе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368" y="3645024"/>
            <a:ext cx="5324872" cy="308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2" name="Picture 10" descr="Картинки по запросу &quot;лечебная физкультура при остеопорозе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29" y="659058"/>
            <a:ext cx="4078188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117748" y="116632"/>
            <a:ext cx="4139951" cy="527720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u="sng" smtClean="0"/>
              <a:t>Вправи на гнучкість</a:t>
            </a:r>
            <a:endParaRPr lang="ru-RU" dirty="0"/>
          </a:p>
        </p:txBody>
      </p:sp>
      <p:pic>
        <p:nvPicPr>
          <p:cNvPr id="18444" name="Picture 12" descr="Картинки по запросу &quot;упражнения на гибкость при остеопорозе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549" y="144648"/>
            <a:ext cx="4778896" cy="3310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224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73932" y="0"/>
            <a:ext cx="5004047" cy="699864"/>
          </a:xfrm>
        </p:spPr>
        <p:txBody>
          <a:bodyPr/>
          <a:lstStyle/>
          <a:p>
            <a:r>
              <a:rPr lang="uk-UA" b="1" u="sng" dirty="0" smtClean="0"/>
              <a:t>Йога при остеопорозі</a:t>
            </a:r>
            <a:endParaRPr lang="ru-RU" b="1" u="sng" dirty="0"/>
          </a:p>
        </p:txBody>
      </p:sp>
      <p:pic>
        <p:nvPicPr>
          <p:cNvPr id="8" name="Picture 6" descr="Картинки по запросу &quot;лечебная физкультура при остеопорозе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8"/>
          <a:stretch/>
        </p:blipFill>
        <p:spPr bwMode="auto">
          <a:xfrm>
            <a:off x="45740" y="692697"/>
            <a:ext cx="4320480" cy="288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Картинки по запросу &quot;лечебная физкультура при остеопорозе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9887" y="116632"/>
            <a:ext cx="4824536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Картинки по запросу &quot;лечебная физкультура при остеопорозе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411" y="3351414"/>
            <a:ext cx="5976665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Картинки по запросу &quot;лечебная физкультура при остеопорозе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04" y="3356992"/>
            <a:ext cx="5335744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Картинки по запросу &quot;лечебная физкультура при остеопорозе&quot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228" y="1227980"/>
            <a:ext cx="2808312" cy="191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43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1733" y="116632"/>
            <a:ext cx="1091666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u="sng" dirty="0"/>
              <a:t>Ряд запобіжних заходів</a:t>
            </a:r>
            <a:r>
              <a:rPr lang="uk-UA" sz="2800" b="1" u="sng" dirty="0" smtClean="0"/>
              <a:t>:</a:t>
            </a:r>
            <a:endParaRPr lang="ru-RU" sz="2800" b="1" dirty="0"/>
          </a:p>
          <a:p>
            <a:r>
              <a:rPr lang="uk-UA" dirty="0"/>
              <a:t>• </a:t>
            </a:r>
            <a:r>
              <a:rPr lang="uk-UA" sz="2000" dirty="0"/>
              <a:t>Через більш високий ризик схильності </a:t>
            </a:r>
            <a:r>
              <a:rPr lang="uk-UA" sz="2000" dirty="0" smtClean="0"/>
              <a:t>до переломів</a:t>
            </a:r>
            <a:r>
              <a:rPr lang="uk-UA" sz="2000" dirty="0"/>
              <a:t>, треба бути обережним при спробі виконати якусь вправу, яка несе в собі потенційний ризик серйозного падіння, наприклад, спуск на лижах, фігурне катання або ковзанярський спорт.</a:t>
            </a:r>
            <a:endParaRPr lang="ru-RU" sz="2000" dirty="0"/>
          </a:p>
          <a:p>
            <a:r>
              <a:rPr lang="uk-UA" sz="2000" dirty="0"/>
              <a:t>• Якщо кісткова тканина стоншується в хребті, потрібно відмовитися від будь-яких глибоких нахилів у йоги.</a:t>
            </a:r>
            <a:endParaRPr lang="ru-RU" sz="2000" dirty="0"/>
          </a:p>
          <a:p>
            <a:r>
              <a:rPr lang="uk-UA" sz="2000" dirty="0"/>
              <a:t>• Проконсультуватися з лікарем перед початком будь-якого циклу вправ, особливо, якщо пацієнт приймає ліки, які сповільнюють координацію рухів або впливають на відчуття рівноваги.</a:t>
            </a:r>
            <a:endParaRPr lang="ru-RU" sz="2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77788" y="3068960"/>
            <a:ext cx="11236694" cy="34163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dirty="0" smtClean="0">
                <a:solidFill>
                  <a:schemeClr val="bg1"/>
                </a:solidFill>
              </a:rPr>
              <a:t>Виконання </a:t>
            </a:r>
            <a:r>
              <a:rPr lang="uk-UA" dirty="0">
                <a:solidFill>
                  <a:schemeClr val="bg1"/>
                </a:solidFill>
              </a:rPr>
              <a:t>фізичних вправ пацієнтами з встановленим остеопорозом починається з вихідного положення (ВП) лежачи. </a:t>
            </a:r>
            <a:endParaRPr lang="uk-UA" dirty="0" smtClean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dirty="0" smtClean="0">
                <a:solidFill>
                  <a:schemeClr val="bg1"/>
                </a:solidFill>
              </a:rPr>
              <a:t>Фізичні </a:t>
            </a:r>
            <a:r>
              <a:rPr lang="uk-UA" dirty="0">
                <a:solidFill>
                  <a:schemeClr val="bg1"/>
                </a:solidFill>
              </a:rPr>
              <a:t>вправи виконують спочатку для м’язів спини, потім для плечового поясу та нижніх кінцівок. </a:t>
            </a:r>
            <a:endParaRPr lang="uk-UA" dirty="0" smtClean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dirty="0" smtClean="0">
                <a:solidFill>
                  <a:schemeClr val="bg1"/>
                </a:solidFill>
              </a:rPr>
              <a:t>Після </a:t>
            </a:r>
            <a:r>
              <a:rPr lang="uk-UA" dirty="0">
                <a:solidFill>
                  <a:schemeClr val="bg1"/>
                </a:solidFill>
              </a:rPr>
              <a:t>виконання кожної вправи з навантаженням - пауза для відпочинку тривалістю 30-60 с або виконання вправ на розслаблення м’язів.</a:t>
            </a:r>
            <a:endParaRPr lang="ru-RU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dirty="0">
                <a:solidFill>
                  <a:schemeClr val="bg1"/>
                </a:solidFill>
              </a:rPr>
              <a:t>Кількість повторень кожної вправи на початку занять - 8 разів за один підхід, через 2 тижні кількість підходів необхідно збільшувати </a:t>
            </a:r>
            <a:r>
              <a:rPr lang="uk-UA" dirty="0" smtClean="0">
                <a:solidFill>
                  <a:schemeClr val="bg1"/>
                </a:solidFill>
              </a:rPr>
              <a:t>до </a:t>
            </a:r>
            <a:r>
              <a:rPr lang="uk-UA" dirty="0">
                <a:solidFill>
                  <a:schemeClr val="bg1"/>
                </a:solidFill>
              </a:rPr>
              <a:t>2, збільшуючи кількість повторень кожної вправи окремо до 12-15 разів. </a:t>
            </a:r>
            <a:endParaRPr lang="uk-UA" dirty="0" smtClean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dirty="0" smtClean="0">
                <a:solidFill>
                  <a:schemeClr val="bg1"/>
                </a:solidFill>
              </a:rPr>
              <a:t>Комплекс </a:t>
            </a:r>
            <a:r>
              <a:rPr lang="uk-UA" dirty="0">
                <a:solidFill>
                  <a:schemeClr val="bg1"/>
                </a:solidFill>
              </a:rPr>
              <a:t>вправ рекомендовано виконувати 2 рази на день, не раніше ніж через 2 години після прийому їжі та не пізніше ніж за годину до наступного прийому їжі чи сну. Не рекомендовано проводити заняття одразу після сну. </a:t>
            </a:r>
            <a:endParaRPr lang="uk-UA" dirty="0" smtClean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dirty="0" smtClean="0">
                <a:solidFill>
                  <a:schemeClr val="bg1"/>
                </a:solidFill>
              </a:rPr>
              <a:t>За </a:t>
            </a:r>
            <a:r>
              <a:rPr lang="uk-UA" dirty="0">
                <a:solidFill>
                  <a:schemeClr val="bg1"/>
                </a:solidFill>
              </a:rPr>
              <a:t>умов самостійного виконання вправ (у домашніх умовах) контроль за інтенсивністю навантаження необхідно проводити за показниками артеріального тиску, частоти серцевих скорочень до та після заняття</a:t>
            </a:r>
            <a:r>
              <a:rPr lang="uk-UA" dirty="0" smtClean="0">
                <a:solidFill>
                  <a:schemeClr val="bg1"/>
                </a:solidFill>
              </a:rPr>
              <a:t>.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508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33772" y="99596"/>
            <a:ext cx="115212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1600" i="1" dirty="0">
                <a:solidFill>
                  <a:prstClr val="white"/>
                </a:solidFill>
              </a:rPr>
              <a:t>У відділі клінічної фізіології та патології опорно-рухового апарату Інституту геронтології розроблені й широко практикуються протягом останніх 10 років різні комплекси лікувальної фізкультури, у тому числі для профілактики та лікування остеопорозу. </a:t>
            </a:r>
            <a:endParaRPr lang="ru-RU" sz="1600" i="1" dirty="0">
              <a:solidFill>
                <a:prstClr val="white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5780" y="764704"/>
            <a:ext cx="11233248" cy="6001643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uk-UA" sz="1600" b="1" i="1" u="sng" dirty="0"/>
              <a:t>Комплекс фізичних вправ при встановленому остеопорозі (з переломами тіл хребців)</a:t>
            </a:r>
            <a:endParaRPr lang="ru-RU" sz="1600" b="1" dirty="0"/>
          </a:p>
          <a:p>
            <a:r>
              <a:rPr lang="uk-UA" sz="1600" dirty="0"/>
              <a:t>1. ВП лежачи на животі, верхні кінцівки вздовж тіла. Підняти голову та плечі від підлоги, зафіксувати положення протягом 3-5 с, повернутися у ВП. Відпочинок 5-7 с. Вправу можна проводити із закріпленим на спині вантажем. Мінімальна кількість повторень вправи - 8 разів.</a:t>
            </a:r>
            <a:endParaRPr lang="ru-RU" sz="1600" dirty="0"/>
          </a:p>
          <a:p>
            <a:r>
              <a:rPr lang="uk-UA" sz="1600" dirty="0"/>
              <a:t>2. ВП лежачи на животі, верхні кінцівки вздовж тіла. Почергове піднімання нижніх кінцівок від підлоги, повернутися у ВП. Відпочинок 5-7 с. Мінімальна кількість повторень вправи - 8 разів.</a:t>
            </a:r>
            <a:endParaRPr lang="ru-RU" sz="1600" dirty="0"/>
          </a:p>
          <a:p>
            <a:r>
              <a:rPr lang="uk-UA" sz="1600" dirty="0"/>
              <a:t>3. ВП сидячи. Нижні кінцівки на ширині плечей, згинання-розгинання верхніх кінцівок у ліктьових суглобах. Мінімальна кількість повторень - 8 разів.</a:t>
            </a:r>
            <a:endParaRPr lang="ru-RU" sz="1600" dirty="0"/>
          </a:p>
          <a:p>
            <a:r>
              <a:rPr lang="uk-UA" sz="1600" dirty="0"/>
              <a:t>4. ВП сидячи. Вправу виконуємо з навантаженнями, верхню кінцівку підняти вгору, зігнути в ліктьовому суглобі й завести за голову, повернутися у ВП. Повільний темп. Мінімальна кількість повторень - 8 разів.</a:t>
            </a:r>
            <a:endParaRPr lang="ru-RU" sz="1600" dirty="0"/>
          </a:p>
          <a:p>
            <a:r>
              <a:rPr lang="uk-UA" sz="1600" dirty="0"/>
              <a:t>5. ВП сидячи. Вправу виконуємо з навантаженням, зігнути перед собою в ліктьових суглобах верхні кінцівки, передпліччя паралельні одне одному, розвести в сторони та повернутися у ВП. Мінімальна кількість повторень - 8 разів.</a:t>
            </a:r>
            <a:endParaRPr lang="ru-RU" sz="1600" dirty="0"/>
          </a:p>
          <a:p>
            <a:r>
              <a:rPr lang="uk-UA" sz="1600" dirty="0"/>
              <a:t>6. ВП сидячи. Вправу виконуємо з навантаженнями (взяти верхнім чи нижнім захватом) почергове згинання-розгинання верхніх кінцівок у променево-зап’ясткових суглобах. Мінімальна кількість повторень - 8 разів.</a:t>
            </a:r>
            <a:endParaRPr lang="ru-RU" sz="1600" dirty="0"/>
          </a:p>
          <a:p>
            <a:r>
              <a:rPr lang="uk-UA" sz="1600" dirty="0"/>
              <a:t>7. ВП стоячи, руки вздовж тулуба з навантаженням. Крок правою нижньою кінцівкою вперед, корпус повільно перевести на цю кінцівку. Повернутися у ВП, приставити ліву кінцівку до правої. Темп повільний. Мінімальна кількість повторень - 8 разів.</a:t>
            </a:r>
            <a:endParaRPr lang="ru-RU" sz="1600" dirty="0"/>
          </a:p>
          <a:p>
            <a:r>
              <a:rPr lang="uk-UA" sz="1600" dirty="0"/>
              <a:t>8. ВП сидячи на стільці, навантаження зафіксувати в ділянці нижньої частини гомілки. Згинання-розгинання у колінних суглобах. Вправу виконуємо почергово. Темп повільний, 10 повторень кожною кінцівкою.</a:t>
            </a:r>
            <a:endParaRPr lang="ru-RU" sz="1600" dirty="0"/>
          </a:p>
          <a:p>
            <a:r>
              <a:rPr lang="uk-UA" sz="1600" dirty="0"/>
              <a:t>9. ВП стоячи, триматися руками за спинку стільця. Згинання-розгинання в колінних суглобах. Почергово кожною кінцівкою, в середньому темпі. Мінімальна кількість повторень - 8 разів.</a:t>
            </a:r>
            <a:endParaRPr lang="ru-RU" sz="1600" dirty="0"/>
          </a:p>
          <a:p>
            <a:r>
              <a:rPr lang="uk-UA" sz="1600" dirty="0"/>
              <a:t>10. ВП стоячи, з навантаженням у верхніх кінцівках та без нього. Піднятися на носках і вернутися у ВП. Темп повільний. Мінімальна кількість повторень - 10 разів.</a:t>
            </a:r>
            <a:endParaRPr lang="ru-RU" sz="1600" dirty="0"/>
          </a:p>
          <a:p>
            <a:r>
              <a:rPr lang="uk-UA" sz="1600" dirty="0"/>
              <a:t>11. ВП стоячи, у верхніх кінцівках навантаження. Підняти, опустити плечі вгору-вниз. Темп повільний. Мінімальна кількість повторень - 8 разів.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50184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5779" y="260648"/>
            <a:ext cx="11350689" cy="6247864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uk-UA" sz="2000" b="1" i="1" dirty="0"/>
              <a:t>ЛФК при ураженні грудного та поперекового відділів хребта.</a:t>
            </a:r>
            <a:endParaRPr lang="ru-RU" sz="2000" b="1" dirty="0"/>
          </a:p>
          <a:p>
            <a:r>
              <a:rPr lang="uk-UA" sz="2000" u="sng" dirty="0"/>
              <a:t>Приклад комплексу вправ.</a:t>
            </a:r>
            <a:endParaRPr lang="ru-RU" sz="2000" dirty="0"/>
          </a:p>
          <a:p>
            <a:r>
              <a:rPr lang="uk-UA" sz="2000" dirty="0"/>
              <a:t>1. Перший комплекс розрахований на пацієнтів, які страждають різко вираженими болями в спині, пов'язаними зі свіжими патологічними переломами тіл хребців, великою втратою кісткової маси, що створює високий ризик переломів, а також фізично ослаблених хворих. </a:t>
            </a:r>
            <a:endParaRPr lang="ru-RU" sz="2000" dirty="0"/>
          </a:p>
          <a:p>
            <a:r>
              <a:rPr lang="uk-UA" sz="2000" u="sng" dirty="0"/>
              <a:t>Основні принципи ЛФК в цій ситуації наступні: </a:t>
            </a:r>
            <a:endParaRPr lang="ru-RU" sz="2000" dirty="0"/>
          </a:p>
          <a:p>
            <a:r>
              <a:rPr lang="uk-UA" sz="2000" dirty="0"/>
              <a:t>• Вправи вводяться поступово, з урахуванням самопочуття. </a:t>
            </a:r>
            <a:endParaRPr lang="ru-RU" sz="2000" dirty="0"/>
          </a:p>
          <a:p>
            <a:r>
              <a:rPr lang="uk-UA" sz="2000" dirty="0"/>
              <a:t>• Головний принцип ЛГ при остеопорозі - уникнути посилення больового синдрому. У разі, якщо виконання вправи загострює біль, слід зменшити темп або амплітуду рухів або тимчасово відмінити дану вправу, замінивши її більш легкою вправою.</a:t>
            </a:r>
            <a:endParaRPr lang="ru-RU" sz="2000" dirty="0"/>
          </a:p>
          <a:p>
            <a:endParaRPr lang="uk-UA" sz="2000" dirty="0" smtClean="0"/>
          </a:p>
          <a:p>
            <a:r>
              <a:rPr lang="uk-UA" sz="2000" dirty="0"/>
              <a:t>Перший </a:t>
            </a:r>
            <a:r>
              <a:rPr lang="uk-UA" sz="2000" dirty="0" smtClean="0"/>
              <a:t>комплекс </a:t>
            </a:r>
            <a:r>
              <a:rPr lang="uk-UA" sz="2000" dirty="0"/>
              <a:t>вправ повторюється 2-3 рази на день. Тривалість 1 комплексу збільшується поступово до 20 хвилин. У міру зменшення болю (через 2-2,5 тижні) починають поступово вводитися вправи наступної групи</a:t>
            </a:r>
            <a:r>
              <a:rPr lang="uk-UA" sz="2000" dirty="0" smtClean="0"/>
              <a:t>.</a:t>
            </a:r>
            <a:endParaRPr lang="uk-UA" sz="2000" i="1" dirty="0" smtClean="0"/>
          </a:p>
          <a:p>
            <a:r>
              <a:rPr lang="uk-UA" sz="2000" i="1" u="sng" dirty="0" smtClean="0"/>
              <a:t>Початкове </a:t>
            </a:r>
            <a:r>
              <a:rPr lang="uk-UA" sz="2000" i="1" u="sng" dirty="0"/>
              <a:t>положення:</a:t>
            </a:r>
            <a:r>
              <a:rPr lang="uk-UA" sz="2000" i="1" dirty="0"/>
              <a:t> лежачи на спині зі злегка зігнутими в колінних суглобах ногами, руки вздовж тулуба, в повільному темпі.</a:t>
            </a:r>
            <a:r>
              <a:rPr lang="uk-UA" sz="2000" dirty="0"/>
              <a:t> Дихальні вправи: на повільному глибокому вдиху руки заводяться за голову, живіт активно випинається, беручи участь в акті дихання; на повільному глибокому видиху руки повертаються в звичайне положення, живіт втягується ("</a:t>
            </a:r>
            <a:r>
              <a:rPr lang="uk-UA" sz="2000" dirty="0" err="1"/>
              <a:t>діафрагмальне</a:t>
            </a:r>
            <a:r>
              <a:rPr lang="uk-UA" sz="2000" dirty="0"/>
              <a:t> дихання") 4-6 разів; тильне і підошовне згинання стоп 4-6 </a:t>
            </a:r>
            <a:r>
              <a:rPr lang="uk-UA" sz="2000" dirty="0" smtClean="0"/>
              <a:t>разів, </a:t>
            </a:r>
            <a:r>
              <a:rPr lang="uk-UA" sz="2000" dirty="0"/>
              <a:t>стискання </a:t>
            </a:r>
            <a:r>
              <a:rPr lang="uk-UA" sz="2000" dirty="0"/>
              <a:t>(в кулак) </a:t>
            </a:r>
            <a:r>
              <a:rPr lang="uk-UA" sz="2000" dirty="0" smtClean="0"/>
              <a:t>і </a:t>
            </a:r>
            <a:r>
              <a:rPr lang="uk-UA" sz="2000" dirty="0" err="1"/>
              <a:t>розтискання</a:t>
            </a:r>
            <a:r>
              <a:rPr lang="uk-UA" sz="2000" dirty="0"/>
              <a:t> пальців кисті </a:t>
            </a:r>
            <a:r>
              <a:rPr lang="uk-UA" sz="2000" dirty="0" smtClean="0"/>
              <a:t>4-6 </a:t>
            </a:r>
            <a:r>
              <a:rPr lang="uk-UA" sz="2000" dirty="0"/>
              <a:t>разів; </a:t>
            </a:r>
            <a:r>
              <a:rPr lang="uk-UA" sz="2000" dirty="0" smtClean="0"/>
              <a:t>колові </a:t>
            </a:r>
            <a:r>
              <a:rPr lang="uk-UA" sz="2000" dirty="0"/>
              <a:t>рухи стопами 4-6 разів; згинання та розгинання рук в ліктьових суглобах 4-6 </a:t>
            </a:r>
            <a:r>
              <a:rPr lang="uk-UA" sz="2000" dirty="0" smtClean="0"/>
              <a:t>разів.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67978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748" y="116632"/>
            <a:ext cx="11953327" cy="815752"/>
          </a:xfrm>
        </p:spPr>
        <p:txBody>
          <a:bodyPr rtlCol="0">
            <a:noAutofit/>
          </a:bodyPr>
          <a:lstStyle/>
          <a:p>
            <a:pPr algn="ctr"/>
            <a:r>
              <a:rPr lang="uk-UA" sz="4800" b="1" dirty="0"/>
              <a:t>Фактори ризику розвитку </a:t>
            </a:r>
            <a:r>
              <a:rPr lang="uk-UA" sz="4800" b="1" dirty="0" smtClean="0"/>
              <a:t>остеопорозу</a:t>
            </a:r>
            <a:endParaRPr lang="ru-RU" sz="4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101" y="908720"/>
            <a:ext cx="1218882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 smtClean="0"/>
              <a:t>Ризик </a:t>
            </a:r>
            <a:r>
              <a:rPr lang="uk-UA" sz="2000" dirty="0"/>
              <a:t>розвитку остеопорозу визначається двома найважливішими обставинами: величиною маси кісткової тканини, накопиченої до 30-40 років, і швидкістю її подальшого зниження. У свою чергу, ці дві найважливіші детермінанти знаходяться під впливом великої кількості факторів ризику, які можна розділити на </a:t>
            </a:r>
            <a:r>
              <a:rPr lang="uk-UA" sz="2000" dirty="0" smtClean="0"/>
              <a:t>групи</a:t>
            </a:r>
            <a:r>
              <a:rPr lang="uk-UA" sz="2000" dirty="0"/>
              <a:t>.</a:t>
            </a: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7758" y="2798990"/>
            <a:ext cx="6501357" cy="397031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uk-UA" u="sng" dirty="0" smtClean="0"/>
              <a:t>Генетичний фактор і сімейний анамнез.</a:t>
            </a:r>
            <a:r>
              <a:rPr lang="uk-UA" dirty="0" smtClean="0"/>
              <a:t> Відомо, що максимальна кісткова маса, тобто кількість кісткової тканини до моменту припинення лінійного росту, обумовлена генетично. Спадково можуть передаватися мутації генів, що обумовлюють недостатню кількість кісткової маси. Системний остеопороз може простежуватися в декількох поколіннях. Виникненню генетичних мутацій можуть сприяти іонізуюча радіація, різні хімічні сполуки та інші фактори. Для України проблема остеопорозу вельми актуальна у зв'язку з впливом несприятливих факторів Чорнобильської катастрофи. Доведено, що в кістковій тканині депонується 99% стронцію і 8% ізотопів, в м'язовій тканині 80% радіонукліда цезію. Такий розподіл формує структурно-функціональні порушення в ОРА і, в першу чергу, в його кісткової тканини.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341883" y="1924383"/>
            <a:ext cx="98621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3200" b="1" i="1" dirty="0">
                <a:solidFill>
                  <a:prstClr val="white"/>
                </a:solidFill>
              </a:rPr>
              <a:t>Фактори ризику розвитку первинного остеопорозу</a:t>
            </a:r>
            <a:endParaRPr lang="ru-RU" sz="3200" dirty="0">
              <a:solidFill>
                <a:prstClr val="white"/>
              </a:solidFill>
            </a:endParaRPr>
          </a:p>
        </p:txBody>
      </p:sp>
      <p:pic>
        <p:nvPicPr>
          <p:cNvPr id="5124" name="Picture 4" descr="Картинки по запросу &quot;остеопороз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7" t="3501" r="3601"/>
          <a:stretch/>
        </p:blipFill>
        <p:spPr bwMode="auto">
          <a:xfrm>
            <a:off x="6598468" y="2798991"/>
            <a:ext cx="5559374" cy="3970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5101" y="2398881"/>
            <a:ext cx="65013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2000" b="1" i="1" dirty="0">
                <a:solidFill>
                  <a:prstClr val="white"/>
                </a:solidFill>
              </a:rPr>
              <a:t>I група - генетичні та індивідуальні фактори ризику</a:t>
            </a:r>
            <a:r>
              <a:rPr lang="uk-UA" sz="2000" b="1" dirty="0">
                <a:solidFill>
                  <a:prstClr val="white"/>
                </a:solidFill>
              </a:rPr>
              <a:t> </a:t>
            </a:r>
            <a:endParaRPr lang="ru-RU" sz="20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506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60547" y="260648"/>
            <a:ext cx="11078481" cy="630942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uk-UA" dirty="0"/>
              <a:t>2. Другий, більш складний, комплекс вправ вводиться через 2-2,5 тижні після свіжого перелому тіла хребця, а також може застосовуватися при помірно або слабо вираженому больовому синдромі без свіжих переломів.</a:t>
            </a:r>
            <a:endParaRPr lang="ru-RU" dirty="0"/>
          </a:p>
          <a:p>
            <a:endParaRPr lang="uk-UA" sz="1600" i="1" dirty="0" smtClean="0"/>
          </a:p>
          <a:p>
            <a:r>
              <a:rPr lang="uk-UA" sz="1600" i="1" u="sng" dirty="0" smtClean="0"/>
              <a:t>Початкове </a:t>
            </a:r>
            <a:r>
              <a:rPr lang="uk-UA" sz="1600" i="1" u="sng" dirty="0"/>
              <a:t>положення: </a:t>
            </a:r>
            <a:r>
              <a:rPr lang="uk-UA" sz="1600" i="1" dirty="0"/>
              <a:t>лежачи на спині зі злегка зігнутими в колінних суглобах ногами, руки вздовж тулуба, в повільному темпі.</a:t>
            </a:r>
            <a:r>
              <a:rPr lang="uk-UA" sz="1600" dirty="0"/>
              <a:t> Дихальні вправи 4-6 разів; повільно з напругою згинати руки в ліктьових суглобах, приводячи кисті до плечей, 4-6 разів (з часом можна додати вправи з гантелями до 0,5 кг або еспандером); тильне і підошовне згинання обох стоп з максимальним об'ємом руху 10-12 разів; поперемінне згинання та розгинання ніг ("велосипед" для однієї ноги), відриваючи п'яту від підлоги 4-6 разів; натиснення випрямленою ногою (поперемінно лівої і правої) на площину підлоги (3-5 с) 4-6 разів; спроба підняти випрямлену ногу (не відриваючи від підлоги) (3-5 с) 4-6 разів; (Останні дві вправи можна об'єднати у вигляді напруги м'язів стегна без руху) прямі руки відвести в сторони, в цьому положенні виконувати кругові рухи руками 6-8 разів; притиснути поперемінно плечі, лопатки, поперек, стегна до площини підлоги з наступним розслабленням м'язів (по 5-7 с) 3-4 рази; підйом тазу з опорою на лопатки, зігнуті в ліктях руки і зігнуті в колінних суглобах ноги (3-5 с) 4-6 разів (з невеликою амплітудою рухів); </a:t>
            </a:r>
            <a:r>
              <a:rPr lang="uk-UA" sz="1600" dirty="0" err="1"/>
              <a:t>діафрагмальне</a:t>
            </a:r>
            <a:r>
              <a:rPr lang="uk-UA" sz="1600" dirty="0"/>
              <a:t> дихання 4-6 разів; натиснення підошовної поверхнею стоп на перешкоду (наприклад, стіну) (3-5 с) 4-6 разів; натиснення тильною поверхнею стоп на перешкоду (3-5 с) 4-6 разів; (останні дві вправи можна об'єднати у вигляді напруги м'язів гомілки без руху стопою); повторення вправи: натиснення випрямленою ногою (поперемінно лівої і правої) на площину підлоги (3-5 с) 4-6 разів; повторення вправи: спроба підняти випрямлену ногу (не відриваючи від підлоги) (3-5 с) 4-6 разів; стискання і </a:t>
            </a:r>
            <a:r>
              <a:rPr lang="uk-UA" sz="1600" dirty="0" err="1"/>
              <a:t>розтискання</a:t>
            </a:r>
            <a:r>
              <a:rPr lang="uk-UA" sz="1600" dirty="0"/>
              <a:t> пальців кисті в кулак 12-14 разів; дихальні вправи.</a:t>
            </a:r>
            <a:endParaRPr lang="ru-RU" sz="1600" dirty="0"/>
          </a:p>
          <a:p>
            <a:r>
              <a:rPr lang="uk-UA" sz="1600" i="1" u="sng" dirty="0"/>
              <a:t>Початкове положення:</a:t>
            </a:r>
            <a:r>
              <a:rPr lang="uk-UA" sz="1600" i="1" dirty="0"/>
              <a:t> лежачи на животі (можна з невеликим валиком під животом), в повільному темпі, з обмеженою амплітудою рухів: </a:t>
            </a:r>
            <a:r>
              <a:rPr lang="uk-UA" sz="1600" dirty="0"/>
              <a:t>піднімання голови і плечового пояса (3-5 с) 6-8 разів; поперемінне розгинання то лівою, то правою прямої ноги (3-5 с) 6-8 разів; піднімання голови і плечового пояса і обох випрямлених ніг, руки розводяться в сторони ("ластівка") або вперед ("човник") (3-5 с) 6-8 разів; відпочинок 1-2 хв.</a:t>
            </a:r>
            <a:endParaRPr lang="ru-RU" sz="1600" dirty="0"/>
          </a:p>
          <a:p>
            <a:r>
              <a:rPr lang="uk-UA" sz="1600" i="1" u="sng" dirty="0"/>
              <a:t>Початкове положення</a:t>
            </a:r>
            <a:r>
              <a:rPr lang="uk-UA" sz="1600" i="1" dirty="0"/>
              <a:t> на підлозі:</a:t>
            </a:r>
            <a:r>
              <a:rPr lang="uk-UA" sz="1600" dirty="0"/>
              <a:t> підйом прямий або зігнутої ноги на 45° (3-5 с) -6-8 разів; дихальні вправи в положенні лежачи на спині.</a:t>
            </a:r>
            <a:endParaRPr lang="ru-RU" sz="1600" dirty="0"/>
          </a:p>
          <a:p>
            <a:r>
              <a:rPr lang="uk-UA" sz="1600" dirty="0"/>
              <a:t>У міру зменшення больового синдрому, підвищення фізичної активності або через 1-2 місяці після свіжого перелому тіла хребця більш прості вправи замінюються на більш складні, з наступної групи </a:t>
            </a:r>
            <a:r>
              <a:rPr lang="uk-UA" sz="1600" dirty="0" smtClean="0"/>
              <a:t>вправ.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47478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93812" y="188640"/>
            <a:ext cx="10801200" cy="6463308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uk-UA" dirty="0"/>
              <a:t>3. Слабо виражений больовий синдром, при достатній м'язовій силі і фізичної підготовленості, або термін більше 1,5-2 місяців після свіжого перелому тіла хребця вимагають більш активних фізичних вправ.</a:t>
            </a:r>
            <a:endParaRPr lang="ru-RU" dirty="0"/>
          </a:p>
          <a:p>
            <a:endParaRPr lang="uk-UA" i="1" dirty="0" smtClean="0"/>
          </a:p>
          <a:p>
            <a:r>
              <a:rPr lang="uk-UA" i="1" u="sng" dirty="0" smtClean="0"/>
              <a:t>Початкове </a:t>
            </a:r>
            <a:r>
              <a:rPr lang="uk-UA" i="1" u="sng" dirty="0"/>
              <a:t>положення: </a:t>
            </a:r>
            <a:r>
              <a:rPr lang="uk-UA" i="1" dirty="0"/>
              <a:t>лежачи на спині зі злегка зігнутими в колінних суглобах ногами, руки вздовж тулуба, в повільному темпі:</a:t>
            </a:r>
            <a:r>
              <a:rPr lang="uk-UA" dirty="0"/>
              <a:t> дихальні вправи 4-6 разів; притиснути поперемінно плечі, лопатки, поперек, стегна до площини підлоги з наступним розслабленням м'язів (по 5-7 с) 3-4 рази; підняти обидві ноги до кута 30-45° і утримувати 5-7 с 3-12 разів; схрещування випрямлених ніг над підлогою під кутом 30° ("горизонтальні ножиці") 8 схрещувань 3-7 разів; в тому ж вихідному положенні виконуються кругові рухи випрямленими ногами всередину або назовні (по 8) 3-7 разів; поперемінне згинання та розгинання ніг ("велосипед" для однієї ноги), відриваючи п'яту від підлоги (по 8 рухів) 3-12 разів (або "велосипед" відразу для обох ніг); зігнуті в колінних суглобах ноги фіксовані (ліжком, мішком з піском або ін.) спроба присісти, потягнувшись руками до колін (5 с) 3-15 разів; дихальні вправи.</a:t>
            </a:r>
            <a:endParaRPr lang="ru-RU" dirty="0"/>
          </a:p>
          <a:p>
            <a:r>
              <a:rPr lang="uk-UA" i="1" u="sng" dirty="0"/>
              <a:t>Початкове положення:</a:t>
            </a:r>
            <a:r>
              <a:rPr lang="uk-UA" i="1" dirty="0"/>
              <a:t> лежачи на животі (можна з невеликим валиком під животом):</a:t>
            </a:r>
            <a:r>
              <a:rPr lang="uk-UA" dirty="0"/>
              <a:t> поперемінне розгинання (назад) то лівою, то правою прямою ногою (3-5 с) 6-15 разів; піднімання голови і плечового пояса і обох випрямлених ніг, руки розводяться в сторони ("ластівка") або вперед ("човник") (3-5 с) 6-15 разів; імітувати плавання стилем "брас" (8 рухів руками) 3-15 разів; втягнути живіт, руки на поясі, з'єднати лопатки і злегка прогнутися (5 с) 3-15 разів; ноги фіксовані (мішок з піском, ліжко або ін.), з'єднати руки в замок, потягнувшись ними вперед і за голову, підняти тулуб (5 с) 3-15 разів.</a:t>
            </a:r>
            <a:endParaRPr lang="ru-RU" dirty="0"/>
          </a:p>
          <a:p>
            <a:r>
              <a:rPr lang="uk-UA" i="1" u="sng" dirty="0"/>
              <a:t>Початкове положення: </a:t>
            </a:r>
            <a:r>
              <a:rPr lang="uk-UA" i="1" dirty="0"/>
              <a:t>колінно-ліктьове:</a:t>
            </a:r>
            <a:r>
              <a:rPr lang="uk-UA" dirty="0"/>
              <a:t> піднімати поперемінно зігнуту (або випрямлену) ногу (3-5 с) 6-15 разів; піднімати поперемінно протилежні руку і ногу (3-5 с) 6-15 разів.</a:t>
            </a:r>
            <a:endParaRPr lang="ru-RU" dirty="0"/>
          </a:p>
          <a:p>
            <a:r>
              <a:rPr lang="uk-UA" i="1" u="sng" dirty="0"/>
              <a:t>Початкове положення:</a:t>
            </a:r>
            <a:r>
              <a:rPr lang="uk-UA" i="1" dirty="0"/>
              <a:t> стоячи</a:t>
            </a:r>
            <a:r>
              <a:rPr lang="uk-UA" dirty="0"/>
              <a:t>, в повільному темпі: притулитися п'ятами, спиною і (по можливості) головою до стіни, на вдиху випрямленими руками постаратися дістати стіни над головою, на видиху повільно опустити руки 6-15 разів; в тому ж вихідному положенні, руки на пояс, напівприсідання 6-15 </a:t>
            </a:r>
            <a:r>
              <a:rPr lang="uk-UA" dirty="0" smtClean="0"/>
              <a:t>разів.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9967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2271" y="187183"/>
            <a:ext cx="6452865" cy="6555641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uk-UA" sz="2400" dirty="0"/>
              <a:t>Аналіз даних доказової медицини щодо ролі фізичних вправ у профілактиці та лікуванні остеопорозу дає підстави зробити такі </a:t>
            </a:r>
            <a:r>
              <a:rPr lang="uk-UA" sz="2400" u="sng" dirty="0"/>
              <a:t>висновки:</a:t>
            </a:r>
            <a:endParaRPr lang="ru-RU" sz="2400" u="sng" dirty="0"/>
          </a:p>
          <a:p>
            <a:r>
              <a:rPr lang="uk-UA" sz="2400" dirty="0"/>
              <a:t>— </a:t>
            </a:r>
            <a:r>
              <a:rPr lang="uk-UA" sz="2000" dirty="0"/>
              <a:t>Вправи з вихідного положення стоячи та регулярна ходьба зменшують втрату кісткової маси </a:t>
            </a:r>
            <a:r>
              <a:rPr lang="uk-UA" sz="2000" dirty="0" smtClean="0"/>
              <a:t>та </a:t>
            </a:r>
            <a:r>
              <a:rPr lang="uk-UA" sz="2000" dirty="0"/>
              <a:t>призводять до деякого приросту показників МЩКТ. Силові вправи та вправи на витривалість меншою мірою впливають на підвищення показників МЩКТ, ніж вправи з навантаженням.</a:t>
            </a:r>
            <a:endParaRPr lang="ru-RU" sz="2000" dirty="0"/>
          </a:p>
          <a:p>
            <a:r>
              <a:rPr lang="uk-UA" sz="2000" dirty="0"/>
              <a:t>— Індивідуально підібрані програми з включенням вправ із навантаженням, тренування рівноваги та ходьба зменшують ризик падінь у жінок старших вікових груп.</a:t>
            </a:r>
            <a:endParaRPr lang="ru-RU" sz="2000" dirty="0"/>
          </a:p>
          <a:p>
            <a:r>
              <a:rPr lang="uk-UA" sz="2000" dirty="0"/>
              <a:t>— Аеробіка та силові вправи підвищують показники МЩКТ хребта, а ходьба підвищує МЩКТ як хребта, так і стегнової кістки.</a:t>
            </a:r>
            <a:endParaRPr lang="ru-RU" sz="2000" dirty="0"/>
          </a:p>
          <a:p>
            <a:r>
              <a:rPr lang="uk-UA" sz="2000" dirty="0"/>
              <a:t>— Біг на довгі дистанції небажаний при остеопорозі, а деякі високо інтенсивні вправи з навантаженням тіла, наприклад, стрибки, протипоказані</a:t>
            </a:r>
            <a:r>
              <a:rPr lang="uk-UA" sz="2000" dirty="0" smtClean="0"/>
              <a:t>.</a:t>
            </a:r>
            <a:endParaRPr lang="ru-RU" sz="2000" dirty="0"/>
          </a:p>
        </p:txBody>
      </p:sp>
      <p:pic>
        <p:nvPicPr>
          <p:cNvPr id="3" name="Picture 6" descr="Картинки по запросу &quot;остеопороз лечение питание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508" y="260648"/>
            <a:ext cx="5040560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875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Картинки по запросу &quot;остеопороз лечение питание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ctrTitle" idx="4294967295"/>
          </p:nvPr>
        </p:nvSpPr>
        <p:spPr>
          <a:xfrm>
            <a:off x="117748" y="1196752"/>
            <a:ext cx="6959600" cy="1119188"/>
          </a:xfrm>
        </p:spPr>
        <p:txBody>
          <a:bodyPr>
            <a:normAutofit/>
          </a:bodyPr>
          <a:lstStyle/>
          <a:p>
            <a:r>
              <a:rPr lang="uk-UA" sz="7200" b="1" dirty="0" smtClean="0"/>
              <a:t>Дякую за увагу!</a:t>
            </a:r>
            <a:endParaRPr lang="ru-RU" sz="7200" b="1" dirty="0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4294967295"/>
          </p:nvPr>
        </p:nvSpPr>
        <p:spPr>
          <a:xfrm>
            <a:off x="6022404" y="4941888"/>
            <a:ext cx="6166421" cy="1219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6000" b="1" dirty="0" smtClean="0"/>
              <a:t>Будьте здорові!!!</a:t>
            </a:r>
            <a:endParaRPr lang="ru-RU" sz="6000" b="1" dirty="0"/>
          </a:p>
        </p:txBody>
      </p:sp>
      <p:pic>
        <p:nvPicPr>
          <p:cNvPr id="17" name="Picture 2" descr="Картинки по запросу &quot;лечебная физкультура при остеопорозе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4" t="5746" r="12566" b="6517"/>
          <a:stretch/>
        </p:blipFill>
        <p:spPr bwMode="auto">
          <a:xfrm>
            <a:off x="7115762" y="116633"/>
            <a:ext cx="5027832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Картинки по запросу &quot;остеопороз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828" y="3163636"/>
            <a:ext cx="4876800" cy="3248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54053" y="3356992"/>
            <a:ext cx="9289031" cy="3416320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uk-UA" u="sng" dirty="0" smtClean="0"/>
              <a:t>Літній </a:t>
            </a:r>
            <a:r>
              <a:rPr lang="uk-UA" u="sng" dirty="0"/>
              <a:t>і старечий вік.</a:t>
            </a:r>
            <a:r>
              <a:rPr lang="uk-UA" dirty="0"/>
              <a:t> У міру старіння кісткова маса знижується в усіх ділянках скелета у представників всіх рас як у жінок, так і у чоловіків. Це є результатом зменшення функції остеобластів і активації </a:t>
            </a:r>
            <a:r>
              <a:rPr lang="uk-UA" dirty="0" smtClean="0"/>
              <a:t> </a:t>
            </a:r>
            <a:r>
              <a:rPr lang="uk-UA" dirty="0" err="1"/>
              <a:t>остеокластів</a:t>
            </a:r>
            <a:r>
              <a:rPr lang="uk-UA" dirty="0"/>
              <a:t>. Остеобласти все менше заповнюють порожнини резорбції, створені </a:t>
            </a:r>
            <a:r>
              <a:rPr lang="uk-UA" dirty="0" err="1"/>
              <a:t>остеокластами</a:t>
            </a:r>
            <a:r>
              <a:rPr lang="uk-UA" dirty="0"/>
              <a:t>. З віком у </a:t>
            </a:r>
            <a:r>
              <a:rPr lang="uk-UA" dirty="0" err="1"/>
              <a:t>постменопаузальному</a:t>
            </a:r>
            <a:r>
              <a:rPr lang="uk-UA" dirty="0"/>
              <a:t> періоді активність </a:t>
            </a:r>
            <a:r>
              <a:rPr lang="uk-UA" dirty="0" err="1"/>
              <a:t>остеокластів</a:t>
            </a:r>
            <a:r>
              <a:rPr lang="uk-UA" dirty="0"/>
              <a:t> різко зростає, зменшується кількість </a:t>
            </a:r>
            <a:r>
              <a:rPr lang="uk-UA" dirty="0" err="1"/>
              <a:t>трабекул</a:t>
            </a:r>
            <a:r>
              <a:rPr lang="uk-UA" dirty="0"/>
              <a:t> і </a:t>
            </a:r>
            <a:r>
              <a:rPr lang="uk-UA" dirty="0" smtClean="0"/>
              <a:t>кістка стоншується. </a:t>
            </a:r>
          </a:p>
          <a:p>
            <a:r>
              <a:rPr lang="uk-UA" dirty="0" smtClean="0"/>
              <a:t>Кістки </a:t>
            </a:r>
            <a:r>
              <a:rPr lang="uk-UA" dirty="0"/>
              <a:t>розвиваються у обох статей до 25 річного віку (за деякими даними - до 18-20 років). Потім до 40 років життя кісткова компактна маса зберігається на тому рівні, який досягнутий в 25 років. Після цього у осіб обох статей відбувається незначний її спад, який триває у чоловіків на рівні 0,4% в рік і до 90 років досягає в підсумку 18,9%. У жінок щорічне зменшення кісткової маси у віці від 50 до 80 років життя становить 0,9-1,1% і до 90 років досягає 32,4%. Втрата губчастої речовини починається з 20-30 років у осіб обох статей і становить 1% на рік. До 70 років загальна втрата губчастої речовини досягає 35-40%.</a:t>
            </a:r>
            <a:endParaRPr lang="ru-RU" dirty="0"/>
          </a:p>
        </p:txBody>
      </p:sp>
      <p:pic>
        <p:nvPicPr>
          <p:cNvPr id="4" name="Picture 4" descr="Картинки по запросу &quot;остеопороз&quot;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0" t="18477" r="41291" b="58302"/>
          <a:stretch/>
        </p:blipFill>
        <p:spPr bwMode="auto">
          <a:xfrm>
            <a:off x="8385029" y="194561"/>
            <a:ext cx="3482954" cy="120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Картинки по запросу &quot;остеопороз&quot;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3" r="72999" b="50000"/>
          <a:stretch/>
        </p:blipFill>
        <p:spPr bwMode="auto">
          <a:xfrm>
            <a:off x="117748" y="1556792"/>
            <a:ext cx="2448272" cy="24294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Картинки по запросу &quot;остеопороз&quot;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26" t="54727" r="11821"/>
          <a:stretch/>
        </p:blipFill>
        <p:spPr bwMode="auto">
          <a:xfrm>
            <a:off x="117748" y="4221088"/>
            <a:ext cx="2520280" cy="24679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05780" y="187702"/>
            <a:ext cx="7633665" cy="1200329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uk-UA" u="sng" dirty="0"/>
              <a:t>Біла або монголоїдна раса.</a:t>
            </a:r>
            <a:r>
              <a:rPr lang="uk-UA" dirty="0"/>
              <a:t> Встановлено, що особи, які належать до білошкірої раси або мають азіатське походження, в більшій мірі схильні до розвитку остеопорозу, ніж особи чорної раси. Відомо, що кісткова маса у негрів на 5% у чоловіків і на 6% у жінок більше, ніж в осіб білошкірих рас.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854053" y="1537877"/>
            <a:ext cx="9013930" cy="175432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/>
            <a:r>
              <a:rPr lang="uk-UA" u="sng" dirty="0">
                <a:solidFill>
                  <a:schemeClr val="bg1"/>
                </a:solidFill>
              </a:rPr>
              <a:t>Низькорослість і мала маса тіла.</a:t>
            </a:r>
            <a:r>
              <a:rPr lang="uk-UA" dirty="0">
                <a:solidFill>
                  <a:schemeClr val="bg1"/>
                </a:solidFill>
              </a:rPr>
              <a:t> Низькорослість, субтильна статура («вузька кістка»), мала маса тіла сприяють розвитку системного остеопорозу, особливо у жінок після менопаузи. У жінок з надмірною масою тіла ризик розвитку остеопорозу менше у зв'язку з більшою кістковою масою. Має значення також і той факт, що в жировій тканині проходить трансформація надниркових андрогенів в естрогени. Цим пояснюється менший ризик розвитку остеопорозу у повних жінок в </a:t>
            </a:r>
            <a:r>
              <a:rPr lang="uk-UA" dirty="0" err="1">
                <a:solidFill>
                  <a:schemeClr val="bg1"/>
                </a:solidFill>
              </a:rPr>
              <a:t>постменопаузальному</a:t>
            </a:r>
            <a:r>
              <a:rPr lang="uk-UA" dirty="0">
                <a:solidFill>
                  <a:schemeClr val="bg1"/>
                </a:solidFill>
              </a:rPr>
              <a:t> періоді.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66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Картинки по запросу &quot;остеопороз&quot;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6" t="40784" r="5813" b="4070"/>
          <a:stretch/>
        </p:blipFill>
        <p:spPr bwMode="auto">
          <a:xfrm>
            <a:off x="5662364" y="4770834"/>
            <a:ext cx="6502070" cy="2018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77788" y="67911"/>
            <a:ext cx="9000999" cy="286232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uk-UA" u="sng" dirty="0">
                <a:solidFill>
                  <a:schemeClr val="bg1"/>
                </a:solidFill>
              </a:rPr>
              <a:t>Жіноча стать.</a:t>
            </a:r>
            <a:r>
              <a:rPr lang="uk-UA" dirty="0">
                <a:solidFill>
                  <a:schemeClr val="bg1"/>
                </a:solidFill>
              </a:rPr>
              <a:t> У жінок процес зменшення </a:t>
            </a:r>
            <a:r>
              <a:rPr lang="uk-UA" dirty="0" smtClean="0">
                <a:solidFill>
                  <a:schemeClr val="bg1"/>
                </a:solidFill>
              </a:rPr>
              <a:t>компактної </a:t>
            </a:r>
            <a:r>
              <a:rPr lang="uk-UA" dirty="0">
                <a:solidFill>
                  <a:schemeClr val="bg1"/>
                </a:solidFill>
              </a:rPr>
              <a:t>речовини з віком йде більш виражено, ніж у чоловіків. Ця обставина, а також настання менопаузи обумовлює велику частоту остеопорозу у жінок. Вік 50 років - це свого роду віковий пік жінок, після якого починається виражений розвиток остеопорозу через брак естрогену, який регулює вміст бору, марганцю і міді в організмі. В результаті нестачі цих мікроелементів виникає остеопороз. У жінок з передчасною менопаузою втрата кісткової речовини і розвиток остеопорозу відбувається значно швидше в порівнянні з жінками, у яких менопауза настає у фізіологічний термін. Це збільшує ризик перелому при фізичних навантаженнях або падіннях. Падіння літніх </a:t>
            </a:r>
            <a:r>
              <a:rPr lang="uk-UA" dirty="0" smtClean="0">
                <a:solidFill>
                  <a:schemeClr val="bg1"/>
                </a:solidFill>
              </a:rPr>
              <a:t>жінок </a:t>
            </a:r>
            <a:r>
              <a:rPr lang="uk-UA" dirty="0">
                <a:solidFill>
                  <a:schemeClr val="bg1"/>
                </a:solidFill>
              </a:rPr>
              <a:t>часто </a:t>
            </a:r>
            <a:r>
              <a:rPr lang="uk-UA" dirty="0" smtClean="0">
                <a:solidFill>
                  <a:schemeClr val="bg1"/>
                </a:solidFill>
              </a:rPr>
              <a:t>є результатом, </a:t>
            </a:r>
            <a:r>
              <a:rPr lang="uk-UA" dirty="0">
                <a:solidFill>
                  <a:schemeClr val="bg1"/>
                </a:solidFill>
              </a:rPr>
              <a:t>а не </a:t>
            </a:r>
            <a:r>
              <a:rPr lang="uk-UA" dirty="0" smtClean="0">
                <a:solidFill>
                  <a:schemeClr val="bg1"/>
                </a:solidFill>
              </a:rPr>
              <a:t>причиною </a:t>
            </a:r>
            <a:r>
              <a:rPr lang="uk-UA" dirty="0">
                <a:solidFill>
                  <a:schemeClr val="bg1"/>
                </a:solidFill>
              </a:rPr>
              <a:t>переломів </a:t>
            </a:r>
            <a:r>
              <a:rPr lang="uk-UA" dirty="0" smtClean="0">
                <a:solidFill>
                  <a:schemeClr val="bg1"/>
                </a:solidFill>
              </a:rPr>
              <a:t>стегна, так як тендітна </a:t>
            </a:r>
            <a:r>
              <a:rPr lang="uk-UA" dirty="0">
                <a:solidFill>
                  <a:schemeClr val="bg1"/>
                </a:solidFill>
              </a:rPr>
              <a:t>стегнова кістка може просто зламатися, приводячи до падіння людини.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Picture 4" descr="Картинки по запросу &quot;остеопороз&quot;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39" t="4053" r="48214" b="50000"/>
          <a:stretch/>
        </p:blipFill>
        <p:spPr bwMode="auto">
          <a:xfrm>
            <a:off x="9622804" y="188640"/>
            <a:ext cx="2399701" cy="25777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77788" y="2974536"/>
            <a:ext cx="11377262" cy="175432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uk-UA" u="sng" dirty="0">
                <a:solidFill>
                  <a:schemeClr val="bg1"/>
                </a:solidFill>
              </a:rPr>
              <a:t>Тривалість грудного вигодовування більше 6-8 місяців.</a:t>
            </a:r>
            <a:r>
              <a:rPr lang="uk-UA" dirty="0">
                <a:solidFill>
                  <a:schemeClr val="bg1"/>
                </a:solidFill>
              </a:rPr>
              <a:t> </a:t>
            </a:r>
            <a:r>
              <a:rPr lang="uk-UA" dirty="0" smtClean="0">
                <a:solidFill>
                  <a:schemeClr val="bg1"/>
                </a:solidFill>
              </a:rPr>
              <a:t>За </a:t>
            </a:r>
            <a:r>
              <a:rPr lang="uk-UA" dirty="0">
                <a:solidFill>
                  <a:schemeClr val="bg1"/>
                </a:solidFill>
              </a:rPr>
              <a:t>період грудного вигодовування втрата кісткової маси годувальниці може скласти від </a:t>
            </a:r>
            <a:r>
              <a:rPr lang="uk-UA" dirty="0" smtClean="0">
                <a:solidFill>
                  <a:schemeClr val="bg1"/>
                </a:solidFill>
              </a:rPr>
              <a:t>2% до </a:t>
            </a:r>
            <a:r>
              <a:rPr lang="uk-UA" dirty="0">
                <a:solidFill>
                  <a:schemeClr val="bg1"/>
                </a:solidFill>
              </a:rPr>
              <a:t>6%. Втрата кальцію з грудним молоком призводить до збільшення секреції </a:t>
            </a:r>
            <a:r>
              <a:rPr lang="uk-UA" dirty="0" err="1">
                <a:solidFill>
                  <a:schemeClr val="bg1"/>
                </a:solidFill>
              </a:rPr>
              <a:t>паратгормону</a:t>
            </a:r>
            <a:r>
              <a:rPr lang="uk-UA" dirty="0">
                <a:solidFill>
                  <a:schemeClr val="bg1"/>
                </a:solidFill>
              </a:rPr>
              <a:t> (вторинний </a:t>
            </a:r>
            <a:r>
              <a:rPr lang="uk-UA" dirty="0" err="1">
                <a:solidFill>
                  <a:schemeClr val="bg1"/>
                </a:solidFill>
              </a:rPr>
              <a:t>гіперпаратіреоз</a:t>
            </a:r>
            <a:r>
              <a:rPr lang="uk-UA" dirty="0">
                <a:solidFill>
                  <a:schemeClr val="bg1"/>
                </a:solidFill>
              </a:rPr>
              <a:t>) з компенсаторною метою, щоб збільшити реабсорбцію кальцію з </a:t>
            </a:r>
            <a:r>
              <a:rPr lang="uk-UA" dirty="0" err="1">
                <a:solidFill>
                  <a:schemeClr val="bg1"/>
                </a:solidFill>
              </a:rPr>
              <a:t>кишечника</a:t>
            </a:r>
            <a:r>
              <a:rPr lang="uk-UA" dirty="0">
                <a:solidFill>
                  <a:schemeClr val="bg1"/>
                </a:solidFill>
              </a:rPr>
              <a:t>, а також надходження його в кров з кісткової тканини, і, таким чином, стабілізувати вміст кальцію в </a:t>
            </a:r>
            <a:r>
              <a:rPr lang="uk-UA" dirty="0" smtClean="0">
                <a:solidFill>
                  <a:schemeClr val="bg1"/>
                </a:solidFill>
              </a:rPr>
              <a:t>крові </a:t>
            </a:r>
            <a:r>
              <a:rPr lang="uk-UA" dirty="0">
                <a:solidFill>
                  <a:schemeClr val="bg1"/>
                </a:solidFill>
              </a:rPr>
              <a:t>в грудному молоці. У той же час, надлишок </a:t>
            </a:r>
            <a:r>
              <a:rPr lang="uk-UA" dirty="0" err="1">
                <a:solidFill>
                  <a:schemeClr val="bg1"/>
                </a:solidFill>
              </a:rPr>
              <a:t>паратгормону</a:t>
            </a:r>
            <a:r>
              <a:rPr lang="uk-UA" dirty="0">
                <a:solidFill>
                  <a:schemeClr val="bg1"/>
                </a:solidFill>
              </a:rPr>
              <a:t> сприяє розвитку остеопорозу</a:t>
            </a:r>
            <a:r>
              <a:rPr lang="uk-UA" dirty="0" smtClean="0">
                <a:solidFill>
                  <a:schemeClr val="bg1"/>
                </a:solidFill>
              </a:rPr>
              <a:t>.</a:t>
            </a:r>
          </a:p>
          <a:p>
            <a:r>
              <a:rPr lang="uk-UA" u="sng" dirty="0" smtClean="0">
                <a:solidFill>
                  <a:schemeClr val="bg1"/>
                </a:solidFill>
              </a:rPr>
              <a:t> </a:t>
            </a:r>
            <a:r>
              <a:rPr lang="uk-UA" u="sng" dirty="0">
                <a:solidFill>
                  <a:schemeClr val="bg1"/>
                </a:solidFill>
              </a:rPr>
              <a:t>Велика кількість вагітностей.</a:t>
            </a:r>
            <a:r>
              <a:rPr lang="uk-UA" dirty="0">
                <a:solidFill>
                  <a:schemeClr val="bg1"/>
                </a:solidFill>
              </a:rPr>
              <a:t> Кількість вагітностей більше 3-х сприяє більш швидкому настанню остеопорозу.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6386" name="Picture 2" descr="Картинки по запросу &quot;беременность&quot;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30"/>
          <a:stretch/>
        </p:blipFill>
        <p:spPr bwMode="auto">
          <a:xfrm>
            <a:off x="2422004" y="4902169"/>
            <a:ext cx="2160240" cy="18223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Картинки по запросу &quot;кормление грудью&quot;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3" b="9237"/>
          <a:stretch/>
        </p:blipFill>
        <p:spPr bwMode="auto">
          <a:xfrm>
            <a:off x="117748" y="4902168"/>
            <a:ext cx="1944216" cy="18199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220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302" y="610547"/>
            <a:ext cx="9155462" cy="341632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uk-UA" u="sng" dirty="0" smtClean="0"/>
              <a:t>Малорухливий </a:t>
            </a:r>
            <a:r>
              <a:rPr lang="uk-UA" u="sng" dirty="0"/>
              <a:t>спосіб </a:t>
            </a:r>
            <a:r>
              <a:rPr lang="uk-UA" u="sng" dirty="0" smtClean="0"/>
              <a:t>життя. </a:t>
            </a:r>
          </a:p>
          <a:p>
            <a:r>
              <a:rPr lang="uk-UA" u="sng" dirty="0" smtClean="0"/>
              <a:t>Куріння.</a:t>
            </a:r>
            <a:r>
              <a:rPr lang="uk-UA" dirty="0" smtClean="0"/>
              <a:t> Нікотин </a:t>
            </a:r>
            <a:r>
              <a:rPr lang="uk-UA" dirty="0"/>
              <a:t>сприяє </a:t>
            </a:r>
            <a:r>
              <a:rPr lang="uk-UA" dirty="0" err="1"/>
              <a:t>кальціурії</a:t>
            </a:r>
            <a:r>
              <a:rPr lang="uk-UA" dirty="0"/>
              <a:t>, він прискорює настання менопаузи, а також порушує всмоктування кальцію. Особливо небезпечно куріння в юності, коли відбувається інтенсивне накопичення кісткової </a:t>
            </a:r>
            <a:r>
              <a:rPr lang="uk-UA" dirty="0" smtClean="0"/>
              <a:t>тканини.</a:t>
            </a:r>
          </a:p>
          <a:p>
            <a:r>
              <a:rPr lang="uk-UA" u="sng" dirty="0"/>
              <a:t>Зловживання алкоголем.</a:t>
            </a:r>
            <a:r>
              <a:rPr lang="uk-UA" dirty="0"/>
              <a:t> Прийом значної кількості алкоголю порушує метаболізм вітаміну D в печінці. З іншого боку, вкрай висока калорійність етилового спирту природним чином призводить до звуження раціону харчування і обмеженому споживанню </a:t>
            </a:r>
            <a:r>
              <a:rPr lang="uk-UA" dirty="0" err="1"/>
              <a:t>кальцийвмістних</a:t>
            </a:r>
            <a:r>
              <a:rPr lang="uk-UA" dirty="0"/>
              <a:t> продуктів, багатьох вітамінів, </a:t>
            </a:r>
            <a:r>
              <a:rPr lang="uk-UA" dirty="0" err="1"/>
              <a:t>макро-</a:t>
            </a:r>
            <a:r>
              <a:rPr lang="uk-UA" dirty="0"/>
              <a:t> і мікроелементів. Зловживання алкоголем нерідко викликає остеопороз у чоловіків середнього віку. Остеопороз із ламкістю кісток розвивається в усіх жінок, що зловживають алкоголем, причому дуже рано</a:t>
            </a:r>
            <a:r>
              <a:rPr lang="uk-UA" dirty="0" smtClean="0"/>
              <a:t>.</a:t>
            </a:r>
          </a:p>
          <a:p>
            <a:r>
              <a:rPr lang="uk-UA" u="sng" dirty="0"/>
              <a:t>Підвищене вживання кави.</a:t>
            </a:r>
            <a:r>
              <a:rPr lang="uk-UA" dirty="0"/>
              <a:t> Вживання кави більше 5 чашок на день сприяє розвитку остеопорозу шляхом посилення </a:t>
            </a:r>
            <a:r>
              <a:rPr lang="uk-UA" dirty="0" err="1"/>
              <a:t>кальціурії</a:t>
            </a:r>
            <a:r>
              <a:rPr lang="uk-UA" dirty="0" smtClean="0"/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97502" y="133822"/>
            <a:ext cx="78390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2400" b="1" i="1" dirty="0">
                <a:solidFill>
                  <a:prstClr val="white"/>
                </a:solidFill>
              </a:rPr>
              <a:t>ІI група - фактори ризику, пов'язані зі способом життя</a:t>
            </a:r>
            <a:endParaRPr lang="ru-RU" sz="2400" b="1" dirty="0">
              <a:solidFill>
                <a:prstClr val="white"/>
              </a:solidFill>
            </a:endParaRPr>
          </a:p>
        </p:txBody>
      </p:sp>
      <p:pic>
        <p:nvPicPr>
          <p:cNvPr id="9" name="Picture 4" descr="Картинки по запросу &quot;остеопороз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8" t="74714" r="51345" b="3679"/>
          <a:stretch/>
        </p:blipFill>
        <p:spPr bwMode="auto">
          <a:xfrm>
            <a:off x="9478788" y="133822"/>
            <a:ext cx="2520635" cy="16292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Картинки по запросу &quot;остеопороз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9" t="8053" r="55949" b="61304"/>
          <a:stretch/>
        </p:blipFill>
        <p:spPr bwMode="auto">
          <a:xfrm>
            <a:off x="3862164" y="4360735"/>
            <a:ext cx="2016579" cy="23349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Картинки по запросу &quot;остеопороз&quot;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82" b="51991"/>
          <a:stretch/>
        </p:blipFill>
        <p:spPr bwMode="auto">
          <a:xfrm>
            <a:off x="9478787" y="1985089"/>
            <a:ext cx="2519521" cy="24482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Картинки по запросу &quot;остеопороз&quot;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01" t="1533" r="25872" b="48533"/>
          <a:stretch/>
        </p:blipFill>
        <p:spPr bwMode="auto">
          <a:xfrm>
            <a:off x="6238428" y="4221088"/>
            <a:ext cx="2058856" cy="24746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Картинки по запросу &quot;курение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692" y="4653136"/>
            <a:ext cx="3384731" cy="20425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Картинки по запросу &quot;остеопороз&quot;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" t="61294" r="66002"/>
          <a:stretch/>
        </p:blipFill>
        <p:spPr bwMode="auto">
          <a:xfrm>
            <a:off x="189756" y="4360734"/>
            <a:ext cx="3384376" cy="23349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793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7750" y="722313"/>
            <a:ext cx="7992886" cy="3139321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uk-UA" u="sng" dirty="0" smtClean="0"/>
              <a:t>Неповноцінне </a:t>
            </a:r>
            <a:r>
              <a:rPr lang="uk-UA" u="sng" dirty="0"/>
              <a:t>за хімічним складом харчування </a:t>
            </a:r>
            <a:r>
              <a:rPr lang="uk-UA" dirty="0" smtClean="0"/>
              <a:t>призводить </a:t>
            </a:r>
            <a:r>
              <a:rPr lang="uk-UA" dirty="0"/>
              <a:t>до порушення обміну речовин. Наш організм не здатний синтезувати хімічні елементи, тому вони можуть потрапити тільки ззовні - з водою, їжею, </a:t>
            </a:r>
            <a:r>
              <a:rPr lang="uk-UA" dirty="0" smtClean="0"/>
              <a:t>повітрям. Якщо </a:t>
            </a:r>
            <a:r>
              <a:rPr lang="uk-UA" dirty="0"/>
              <a:t>в організмі є надлишок важких металів і нестача кальцію, магнію, марганцю, цинку, кремнію, міді, порушення фосфорного обміну, то розвиток остеопорозу закономірний.</a:t>
            </a:r>
            <a:endParaRPr lang="ru-RU" dirty="0"/>
          </a:p>
          <a:p>
            <a:r>
              <a:rPr lang="uk-UA" u="sng" dirty="0"/>
              <a:t>Недостатнє надходження кальцію з їжею.</a:t>
            </a:r>
            <a:r>
              <a:rPr lang="uk-UA" dirty="0"/>
              <a:t> Встановлено, що вживання кальцію в кількості менше 1000 мг на добу сприяє розвитку остеопорозу. У періоді менопаузи і зі збільшенням віку потреба в кальції зростає.</a:t>
            </a:r>
            <a:endParaRPr lang="ru-RU" dirty="0"/>
          </a:p>
          <a:p>
            <a:r>
              <a:rPr lang="uk-UA" u="sng" dirty="0"/>
              <a:t>Підвищене вживання з їжею білка.</a:t>
            </a:r>
            <a:r>
              <a:rPr lang="uk-UA" dirty="0"/>
              <a:t> Надмірне вживання білка веде до ацидозу </a:t>
            </a:r>
            <a:endParaRPr lang="uk-UA" dirty="0" smtClean="0"/>
          </a:p>
          <a:p>
            <a:r>
              <a:rPr lang="uk-UA" dirty="0" smtClean="0"/>
              <a:t>і </a:t>
            </a:r>
            <a:r>
              <a:rPr lang="uk-UA" dirty="0"/>
              <a:t>вивільненню фосфору і кальцію з кісток. </a:t>
            </a:r>
            <a:endParaRPr lang="uk-UA" dirty="0" smtClean="0"/>
          </a:p>
        </p:txBody>
      </p:sp>
      <p:sp>
        <p:nvSpPr>
          <p:cNvPr id="3" name="Прямоугольник 2"/>
          <p:cNvSpPr/>
          <p:nvPr/>
        </p:nvSpPr>
        <p:spPr>
          <a:xfrm>
            <a:off x="549796" y="124187"/>
            <a:ext cx="72532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i="1" dirty="0"/>
              <a:t>ІIІ група - фактори ризику, пов'язані </a:t>
            </a:r>
            <a:r>
              <a:rPr lang="uk-UA" sz="2400" b="1" i="1" dirty="0" smtClean="0"/>
              <a:t>з харчуванням</a:t>
            </a:r>
            <a:endParaRPr lang="ru-RU" sz="2400" b="1" dirty="0"/>
          </a:p>
        </p:txBody>
      </p:sp>
      <p:pic>
        <p:nvPicPr>
          <p:cNvPr id="5" name="Picture 4" descr="Картинки по запросу &quot;остеопороз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49" t="51274" r="41994"/>
          <a:stretch/>
        </p:blipFill>
        <p:spPr bwMode="auto">
          <a:xfrm>
            <a:off x="9704687" y="4005064"/>
            <a:ext cx="2367643" cy="2733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Картинки по запросу &quot;очень жирная еда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252" y="4055633"/>
            <a:ext cx="4876800" cy="26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Картинки по запросу &quot;белковая еда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9049" y="116632"/>
            <a:ext cx="3914676" cy="3790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30326" y="4055633"/>
            <a:ext cx="4379910" cy="1754326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uk-UA" u="sng" dirty="0">
                <a:solidFill>
                  <a:prstClr val="white"/>
                </a:solidFill>
              </a:rPr>
              <a:t>Підвищене вживання з їжею жирів і харчової клітковини.</a:t>
            </a:r>
            <a:r>
              <a:rPr lang="uk-UA" dirty="0">
                <a:solidFill>
                  <a:prstClr val="white"/>
                </a:solidFill>
              </a:rPr>
              <a:t> Жири та харчова клітковина зменшують всмоктування в кишечнику кальцію. Тому надмірне вживання цих продуктів сприяє розвитку остеопорозу.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72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7748" y="579358"/>
            <a:ext cx="10801200" cy="6278642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uk-UA" sz="2400" b="1" i="1" dirty="0" smtClean="0"/>
              <a:t>І група - фактори </a:t>
            </a:r>
            <a:r>
              <a:rPr lang="uk-UA" sz="2400" b="1" i="1" dirty="0"/>
              <a:t>ризику, що обумовлені наступними захворюваннями:</a:t>
            </a:r>
            <a:endParaRPr lang="ru-RU" sz="2400" b="1" dirty="0"/>
          </a:p>
          <a:p>
            <a:r>
              <a:rPr lang="uk-UA" u="sng" dirty="0" err="1" smtClean="0"/>
              <a:t>Неврогенна</a:t>
            </a:r>
            <a:r>
              <a:rPr lang="uk-UA" u="sng" dirty="0" smtClean="0"/>
              <a:t> </a:t>
            </a:r>
            <a:r>
              <a:rPr lang="uk-UA" u="sng" dirty="0"/>
              <a:t>анорексія</a:t>
            </a:r>
            <a:r>
              <a:rPr lang="uk-UA" dirty="0"/>
              <a:t> </a:t>
            </a:r>
            <a:r>
              <a:rPr lang="uk-UA" dirty="0" smtClean="0"/>
              <a:t>- у </a:t>
            </a:r>
            <a:r>
              <a:rPr lang="uk-UA" dirty="0"/>
              <a:t>зв'язку з відмовою від їжі і недостатнім надходженням </a:t>
            </a:r>
            <a:r>
              <a:rPr lang="uk-UA" dirty="0" smtClean="0"/>
              <a:t>кальцію.</a:t>
            </a:r>
            <a:endParaRPr lang="ru-RU" dirty="0"/>
          </a:p>
          <a:p>
            <a:r>
              <a:rPr lang="uk-UA" u="sng" dirty="0" smtClean="0"/>
              <a:t>Токсичний </a:t>
            </a:r>
            <a:r>
              <a:rPr lang="uk-UA" u="sng" dirty="0"/>
              <a:t>зоб</a:t>
            </a:r>
            <a:r>
              <a:rPr lang="uk-UA" dirty="0"/>
              <a:t> </a:t>
            </a:r>
            <a:r>
              <a:rPr lang="uk-UA" dirty="0" smtClean="0"/>
              <a:t>- надлишок </a:t>
            </a:r>
            <a:r>
              <a:rPr lang="uk-UA" dirty="0" err="1"/>
              <a:t>тіреоїдних</a:t>
            </a:r>
            <a:r>
              <a:rPr lang="uk-UA" dirty="0"/>
              <a:t> гормонів сприяє </a:t>
            </a:r>
            <a:r>
              <a:rPr lang="uk-UA" dirty="0" err="1"/>
              <a:t>катаболічним</a:t>
            </a:r>
            <a:r>
              <a:rPr lang="uk-UA" dirty="0"/>
              <a:t> процесам в кістках і розвитку </a:t>
            </a:r>
            <a:r>
              <a:rPr lang="uk-UA" dirty="0" smtClean="0"/>
              <a:t>остеопорозу.</a:t>
            </a:r>
            <a:endParaRPr lang="ru-RU" dirty="0"/>
          </a:p>
          <a:p>
            <a:r>
              <a:rPr lang="uk-UA" u="sng" dirty="0" smtClean="0"/>
              <a:t>Хвороба </a:t>
            </a:r>
            <a:r>
              <a:rPr lang="uk-UA" u="sng" dirty="0"/>
              <a:t>і синдром </a:t>
            </a:r>
            <a:r>
              <a:rPr lang="uk-UA" u="sng" dirty="0" err="1"/>
              <a:t>Іценко-Кушинга</a:t>
            </a:r>
            <a:r>
              <a:rPr lang="uk-UA" dirty="0"/>
              <a:t> </a:t>
            </a:r>
            <a:r>
              <a:rPr lang="uk-UA" dirty="0" err="1" smtClean="0"/>
              <a:t>-надлишок</a:t>
            </a:r>
            <a:r>
              <a:rPr lang="uk-UA" dirty="0" smtClean="0"/>
              <a:t> </a:t>
            </a:r>
            <a:r>
              <a:rPr lang="uk-UA" dirty="0" err="1"/>
              <a:t>кортизолу</a:t>
            </a:r>
            <a:r>
              <a:rPr lang="uk-UA" dirty="0"/>
              <a:t> </a:t>
            </a:r>
            <a:r>
              <a:rPr lang="uk-UA" dirty="0" smtClean="0"/>
              <a:t>посилює </a:t>
            </a:r>
            <a:r>
              <a:rPr lang="uk-UA" dirty="0" err="1" smtClean="0"/>
              <a:t>катаболічні</a:t>
            </a:r>
            <a:r>
              <a:rPr lang="uk-UA" dirty="0" smtClean="0"/>
              <a:t> процеси </a:t>
            </a:r>
            <a:r>
              <a:rPr lang="uk-UA" dirty="0"/>
              <a:t>в </a:t>
            </a:r>
            <a:r>
              <a:rPr lang="uk-UA" dirty="0" smtClean="0"/>
              <a:t>кістках і викликає остеопороз.</a:t>
            </a:r>
            <a:endParaRPr lang="ru-RU" dirty="0"/>
          </a:p>
          <a:p>
            <a:r>
              <a:rPr lang="uk-UA" u="sng" dirty="0" smtClean="0"/>
              <a:t>Акромегалія</a:t>
            </a:r>
            <a:r>
              <a:rPr lang="uk-UA" dirty="0" smtClean="0"/>
              <a:t> - у </a:t>
            </a:r>
            <a:r>
              <a:rPr lang="uk-UA" dirty="0"/>
              <a:t>зв'язку з вираженою </a:t>
            </a:r>
            <a:r>
              <a:rPr lang="uk-UA" dirty="0" err="1" smtClean="0"/>
              <a:t>кальціурією</a:t>
            </a:r>
            <a:r>
              <a:rPr lang="uk-UA" dirty="0" smtClean="0"/>
              <a:t>.</a:t>
            </a:r>
            <a:endParaRPr lang="ru-RU" dirty="0" smtClean="0"/>
          </a:p>
          <a:p>
            <a:r>
              <a:rPr lang="uk-UA" u="sng" dirty="0" smtClean="0"/>
              <a:t>Гіпотиреоз.</a:t>
            </a:r>
            <a:endParaRPr lang="ru-RU" dirty="0" smtClean="0"/>
          </a:p>
          <a:p>
            <a:r>
              <a:rPr lang="uk-UA" u="sng" dirty="0" smtClean="0"/>
              <a:t>Інсулінозалежний </a:t>
            </a:r>
            <a:r>
              <a:rPr lang="uk-UA" u="sng" dirty="0"/>
              <a:t>цукровий діабет</a:t>
            </a:r>
            <a:r>
              <a:rPr lang="uk-UA" dirty="0"/>
              <a:t> </a:t>
            </a:r>
            <a:r>
              <a:rPr lang="uk-UA" dirty="0" smtClean="0"/>
              <a:t>- дефіцит </a:t>
            </a:r>
            <a:r>
              <a:rPr lang="uk-UA" dirty="0"/>
              <a:t>інсуліну сприяє переважанню в кістковій тканині </a:t>
            </a:r>
            <a:r>
              <a:rPr lang="uk-UA" dirty="0" err="1"/>
              <a:t>катаболічних</a:t>
            </a:r>
            <a:r>
              <a:rPr lang="uk-UA" dirty="0"/>
              <a:t> </a:t>
            </a:r>
            <a:r>
              <a:rPr lang="uk-UA" dirty="0" smtClean="0"/>
              <a:t>процесів.</a:t>
            </a:r>
            <a:endParaRPr lang="ru-RU" dirty="0"/>
          </a:p>
          <a:p>
            <a:r>
              <a:rPr lang="uk-UA" u="sng" dirty="0" err="1" smtClean="0"/>
              <a:t>Ревматоїдний</a:t>
            </a:r>
            <a:r>
              <a:rPr lang="uk-UA" u="sng" dirty="0" smtClean="0"/>
              <a:t> </a:t>
            </a:r>
            <a:r>
              <a:rPr lang="uk-UA" u="sng" dirty="0"/>
              <a:t>артрит.</a:t>
            </a:r>
            <a:endParaRPr lang="ru-RU" dirty="0"/>
          </a:p>
          <a:p>
            <a:r>
              <a:rPr lang="uk-UA" u="sng" dirty="0" err="1" smtClean="0"/>
              <a:t>Анкілозуючий</a:t>
            </a:r>
            <a:r>
              <a:rPr lang="uk-UA" u="sng" dirty="0" smtClean="0"/>
              <a:t> </a:t>
            </a:r>
            <a:r>
              <a:rPr lang="uk-UA" u="sng" dirty="0"/>
              <a:t>спондилоартрит.</a:t>
            </a:r>
            <a:endParaRPr lang="ru-RU" dirty="0"/>
          </a:p>
          <a:p>
            <a:r>
              <a:rPr lang="uk-UA" u="sng" dirty="0" err="1" smtClean="0"/>
              <a:t>Гіперпаратиреоз</a:t>
            </a:r>
            <a:r>
              <a:rPr lang="uk-UA" dirty="0" smtClean="0"/>
              <a:t> - надлишок </a:t>
            </a:r>
            <a:r>
              <a:rPr lang="uk-UA" dirty="0" err="1"/>
              <a:t>паратгормону</a:t>
            </a:r>
            <a:r>
              <a:rPr lang="uk-UA" dirty="0"/>
              <a:t> активує діяльність </a:t>
            </a:r>
            <a:r>
              <a:rPr lang="uk-UA" dirty="0" err="1"/>
              <a:t>остеокластів</a:t>
            </a:r>
            <a:r>
              <a:rPr lang="uk-UA" dirty="0"/>
              <a:t>, сприяє виведенню кальцію з кісток і розвитку </a:t>
            </a:r>
            <a:r>
              <a:rPr lang="uk-UA" dirty="0" smtClean="0"/>
              <a:t>остеопорозу.</a:t>
            </a:r>
            <a:endParaRPr lang="ru-RU" dirty="0"/>
          </a:p>
          <a:p>
            <a:r>
              <a:rPr lang="uk-UA" u="sng" dirty="0" smtClean="0"/>
              <a:t>Захворювання </a:t>
            </a:r>
            <a:r>
              <a:rPr lang="uk-UA" u="sng" dirty="0"/>
              <a:t>шлунково-кишкового тракту</a:t>
            </a:r>
            <a:r>
              <a:rPr lang="uk-UA" dirty="0"/>
              <a:t> </a:t>
            </a:r>
            <a:r>
              <a:rPr lang="uk-UA" dirty="0" smtClean="0"/>
              <a:t>- резекція </a:t>
            </a:r>
            <a:r>
              <a:rPr lang="uk-UA" dirty="0"/>
              <a:t>шлунка, </a:t>
            </a:r>
            <a:r>
              <a:rPr lang="uk-UA" dirty="0" err="1"/>
              <a:t>гастроектомія</a:t>
            </a:r>
            <a:r>
              <a:rPr lang="uk-UA" dirty="0"/>
              <a:t>, хронічний ентерит різної етіології, хронічний панкреатит) у зв'язку з порушенням всмоктування кальцію.</a:t>
            </a:r>
            <a:endParaRPr lang="ru-RU" dirty="0"/>
          </a:p>
          <a:p>
            <a:r>
              <a:rPr lang="uk-UA" u="sng" dirty="0" smtClean="0"/>
              <a:t>Недосконалий </a:t>
            </a:r>
            <a:r>
              <a:rPr lang="uk-UA" u="sng" dirty="0" err="1"/>
              <a:t>остеогенез</a:t>
            </a:r>
            <a:r>
              <a:rPr lang="uk-UA" dirty="0"/>
              <a:t> (хвороба </a:t>
            </a:r>
            <a:r>
              <a:rPr lang="uk-UA" dirty="0" err="1"/>
              <a:t>Лобштейна</a:t>
            </a:r>
            <a:r>
              <a:rPr lang="uk-UA" dirty="0"/>
              <a:t>) - вроджене захворювання, що виявляється остеопорозом, переломами, випинанням в області потиличної кістки, блакитними склерами, приглухуватістю. </a:t>
            </a:r>
            <a:endParaRPr lang="ru-RU" dirty="0"/>
          </a:p>
          <a:p>
            <a:r>
              <a:rPr lang="uk-UA" u="sng" dirty="0" smtClean="0"/>
              <a:t>Первинний </a:t>
            </a:r>
            <a:r>
              <a:rPr lang="uk-UA" u="sng" dirty="0" err="1"/>
              <a:t>біліарний</a:t>
            </a:r>
            <a:r>
              <a:rPr lang="uk-UA" u="sng" dirty="0"/>
              <a:t> цироз печінки.</a:t>
            </a:r>
            <a:endParaRPr lang="ru-RU" dirty="0"/>
          </a:p>
          <a:p>
            <a:r>
              <a:rPr lang="uk-UA" u="sng" dirty="0" err="1" smtClean="0"/>
              <a:t>Пролактинома</a:t>
            </a:r>
            <a:r>
              <a:rPr lang="uk-UA" u="sng" dirty="0"/>
              <a:t>.</a:t>
            </a:r>
            <a:endParaRPr lang="ru-RU" dirty="0"/>
          </a:p>
          <a:p>
            <a:r>
              <a:rPr lang="uk-UA" u="sng" dirty="0" smtClean="0"/>
              <a:t>Хвороби </a:t>
            </a:r>
            <a:r>
              <a:rPr lang="uk-UA" u="sng" dirty="0"/>
              <a:t>крові</a:t>
            </a:r>
            <a:r>
              <a:rPr lang="uk-UA" dirty="0"/>
              <a:t> - гемолітична анемія, </a:t>
            </a:r>
            <a:r>
              <a:rPr lang="uk-UA" dirty="0" err="1"/>
              <a:t>гемохроматоз</a:t>
            </a:r>
            <a:r>
              <a:rPr lang="uk-UA" dirty="0"/>
              <a:t>, </a:t>
            </a:r>
            <a:r>
              <a:rPr lang="uk-UA" dirty="0" err="1"/>
              <a:t>таласемія</a:t>
            </a:r>
            <a:r>
              <a:rPr lang="uk-UA" dirty="0"/>
              <a:t>.</a:t>
            </a:r>
            <a:endParaRPr lang="ru-RU" dirty="0"/>
          </a:p>
          <a:p>
            <a:r>
              <a:rPr lang="uk-UA" u="sng" dirty="0" smtClean="0"/>
              <a:t>Синдром </a:t>
            </a:r>
            <a:r>
              <a:rPr lang="uk-UA" u="sng" dirty="0" err="1"/>
              <a:t>Шерешевського-Тернера</a:t>
            </a:r>
            <a:r>
              <a:rPr lang="uk-UA" u="sng" dirty="0" smtClean="0"/>
              <a:t>.</a:t>
            </a: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-9278" y="0"/>
            <a:ext cx="11000234" cy="579358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i="1" dirty="0"/>
              <a:t>Фактори ризику розвитку вторинного </a:t>
            </a:r>
            <a:r>
              <a:rPr lang="uk-UA" b="1" i="1" dirty="0" smtClean="0"/>
              <a:t>остеопорозу</a:t>
            </a:r>
            <a:endParaRPr lang="ru-RU" dirty="0"/>
          </a:p>
        </p:txBody>
      </p:sp>
      <p:pic>
        <p:nvPicPr>
          <p:cNvPr id="5" name="Picture 2" descr="Картинки по запросу &quot;остеопороз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59" t="25454" r="42371" b="27396"/>
          <a:stretch/>
        </p:blipFill>
        <p:spPr bwMode="auto">
          <a:xfrm>
            <a:off x="10990955" y="1628800"/>
            <a:ext cx="1152129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555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tf02895261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_9411896_TF02895261_TF02895261.potx" id="{B6CEA06A-6068-4B4A-BA2F-705122E61509}" vid="{D5DC9138-7F6C-4334-982D-29E09F89611B}"/>
    </a:ext>
  </a:extLst>
</a:theme>
</file>

<file path=ppt/theme/theme2.xml><?xml version="1.0" encoding="utf-8"?>
<a:theme xmlns:a="http://schemas.openxmlformats.org/drawingml/2006/main" name="Тема Office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ThumbnailAssetId xmlns="4873beb7-5857-4685-be1f-d57550cc96cc" xsi:nil="true"/>
    <PrimaryImageGen xmlns="4873beb7-5857-4685-be1f-d57550cc96cc">true</PrimaryImageGen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1564227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>Take your audience through a digital tunnel where they'll  burst through to the other side and see the information you want to present. Show them lists, charts, tables, SmartArt,  and pictures using a variety of layouts in widescreen (16X9) format. This design works well for subjects on science and technology, computers, communication, and more.   
</APDescription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2012-05-11T02:04:00+00:00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ShowIn xmlns="4873beb7-5857-4685-be1f-d57550cc96cc">Show everywhere</ShowIn>
    <UANotes xmlns="4873beb7-5857-4685-be1f-d57550cc96cc" xsi:nil="true"/>
    <TemplateStatus xmlns="4873beb7-5857-4685-be1f-d57550cc96cc">Complete</TemplateStatus>
    <InternalTagsTaxHTField0 xmlns="4873beb7-5857-4685-be1f-d57550cc96cc">
      <Terms xmlns="http://schemas.microsoft.com/office/infopath/2007/PartnerControls"/>
    </InternalTagsTaxHTField0>
    <CSXHash xmlns="4873beb7-5857-4685-be1f-d57550cc96cc" xsi:nil="true"/>
    <Downloads xmlns="4873beb7-5857-4685-be1f-d57550cc96cc">0</Downloads>
    <VoteCount xmlns="4873beb7-5857-4685-be1f-d57550cc96cc" xsi:nil="true"/>
    <OOCacheId xmlns="4873beb7-5857-4685-be1f-d57550cc96cc" xsi:nil="true"/>
    <IsDeleted xmlns="4873beb7-5857-4685-be1f-d57550cc96cc">false</IsDeleted>
    <AssetExpire xmlns="4873beb7-5857-4685-be1f-d57550cc96cc">2029-01-01T08:00:00+00:00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SubmitterId xmlns="4873beb7-5857-4685-be1f-d57550cc96cc" xsi:nil="true"/>
    <EditorialTags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TP102895246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835483</LocLastLocAttemptVersionLookup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>false</IntlLangReview>
    <OutputCachingOn xmlns="4873beb7-5857-4685-be1f-d57550cc96cc">false</OutputCachingOn>
    <AverageRating xmlns="4873beb7-5857-4685-be1f-d57550cc96cc" xsi:nil="true"/>
    <APAuthor xmlns="4873beb7-5857-4685-be1f-d57550cc96cc">
      <UserInfo>
        <DisplayName>REDMOND\v-vaddu</DisplayName>
        <AccountId>2567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OriginalRelease xmlns="4873beb7-5857-4685-be1f-d57550cc96cc">15</OriginalRelease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LocMarketGroupTiers2 xmlns="4873beb7-5857-4685-be1f-d57550cc96cc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4228E6B-D70C-44BB-A81F-A245495F612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0E41224-0370-4595-877C-23316CD80004}">
  <ds:schemaRefs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4873beb7-5857-4685-be1f-d57550cc96cc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22CCB507-0646-4A50-A4F7-7F385079D58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tf02895261</Template>
  <TotalTime>0</TotalTime>
  <Words>6571</Words>
  <Application>Microsoft Office PowerPoint</Application>
  <PresentationFormat>Произвольный</PresentationFormat>
  <Paragraphs>252</Paragraphs>
  <Slides>43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tf02895261</vt:lpstr>
      <vt:lpstr>ФІЗИЧНА РЕАБІЛІТАЦІЯ ПРИ ОСТЕОПОРОЗАХ</vt:lpstr>
      <vt:lpstr>Остеопороз - "мовчазна епідемія ХХІ століття"</vt:lpstr>
      <vt:lpstr>Види остеопорозу:</vt:lpstr>
      <vt:lpstr>Фактори ризику розвитку остеопорозу</vt:lpstr>
      <vt:lpstr>Презентация PowerPoint</vt:lpstr>
      <vt:lpstr>Презентация PowerPoint</vt:lpstr>
      <vt:lpstr>Презентация PowerPoint</vt:lpstr>
      <vt:lpstr>Презентация PowerPoint</vt:lpstr>
      <vt:lpstr>Фактори ризику розвитку вторинного остеопорозу</vt:lpstr>
      <vt:lpstr>Презентация PowerPoint</vt:lpstr>
      <vt:lpstr>Патогенез остеопорозу</vt:lpstr>
      <vt:lpstr>Клінічна картина остеопорозу</vt:lpstr>
      <vt:lpstr>Презентация PowerPoint</vt:lpstr>
      <vt:lpstr>Презентация PowerPoint</vt:lpstr>
      <vt:lpstr>Діагностика остеопорозу</vt:lpstr>
      <vt:lpstr>Профілактика остеопорозу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Принципи лікування і фізичної реабілітації при остеопорозі</vt:lpstr>
      <vt:lpstr>Ортопедичне лікування</vt:lpstr>
      <vt:lpstr>Фізіотерапія при остеопорозі</vt:lpstr>
      <vt:lpstr>Природна фізіотерапія</vt:lpstr>
      <vt:lpstr>Презентация PowerPoint</vt:lpstr>
      <vt:lpstr>Презентация PowerPoint</vt:lpstr>
      <vt:lpstr>Презентация PowerPoint</vt:lpstr>
      <vt:lpstr>Лікувальна фізкультура при остеопорозі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Йога при остеопорозі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Дякую за увагу!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2017-05-22T17:24:20Z</dcterms:created>
  <dcterms:modified xsi:type="dcterms:W3CDTF">2020-03-17T17:27:56Z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